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383" r:id="rId2"/>
    <p:sldId id="411" r:id="rId3"/>
    <p:sldId id="385" r:id="rId4"/>
    <p:sldId id="414" r:id="rId5"/>
    <p:sldId id="415" r:id="rId6"/>
    <p:sldId id="420" r:id="rId7"/>
    <p:sldId id="389" r:id="rId8"/>
    <p:sldId id="391" r:id="rId9"/>
    <p:sldId id="393" r:id="rId10"/>
    <p:sldId id="395" r:id="rId11"/>
    <p:sldId id="397" r:id="rId12"/>
    <p:sldId id="399" r:id="rId13"/>
    <p:sldId id="401" r:id="rId14"/>
    <p:sldId id="412" r:id="rId15"/>
    <p:sldId id="416" r:id="rId16"/>
    <p:sldId id="408" r:id="rId17"/>
    <p:sldId id="421" r:id="rId18"/>
    <p:sldId id="422" r:id="rId19"/>
    <p:sldId id="423" r:id="rId20"/>
    <p:sldId id="410" r:id="rId21"/>
  </p:sldIdLst>
  <p:sldSz cx="9144000" cy="6858000" type="screen4x3"/>
  <p:notesSz cx="9942513" cy="6811963"/>
  <p:defaultTextStyle>
    <a:defPPr>
      <a:defRPr lang="en-US"/>
    </a:defPPr>
    <a:lvl1pPr marL="0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9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8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8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7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6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5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AA0"/>
    <a:srgbClr val="0000CC"/>
    <a:srgbClr val="FFDC1B"/>
    <a:srgbClr val="FF9D3C"/>
    <a:srgbClr val="FFF535"/>
    <a:srgbClr val="151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95288" autoAdjust="0"/>
  </p:normalViewPr>
  <p:slideViewPr>
    <p:cSldViewPr>
      <p:cViewPr varScale="1">
        <p:scale>
          <a:sx n="69" d="100"/>
          <a:sy n="69" d="100"/>
        </p:scale>
        <p:origin x="12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3" cy="34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791" y="0"/>
            <a:ext cx="4308423" cy="34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1A06E-7252-4E3E-A461-91EAAB68612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5187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252" y="3235683"/>
            <a:ext cx="7954010" cy="3065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70183"/>
            <a:ext cx="4308423" cy="34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791" y="6470183"/>
            <a:ext cx="4308423" cy="34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A9D35-5E0F-43C9-A0EA-99D99996E4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7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9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8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38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7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6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5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8663" y="511175"/>
            <a:ext cx="3405187" cy="2554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Session flow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6FEB9-2012-430F-A264-8FF671C31EA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8663" y="511175"/>
            <a:ext cx="3405187" cy="2554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Session flow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6FEB9-2012-430F-A264-8FF671C31EA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08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8663" y="511175"/>
            <a:ext cx="3405187" cy="2554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Session flow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6FEB9-2012-430F-A264-8FF671C31EA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82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8663" y="511175"/>
            <a:ext cx="3405187" cy="2554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Session flow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6FEB9-2012-430F-A264-8FF671C31EA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72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8663" y="511175"/>
            <a:ext cx="3405187" cy="2554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Session flow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6FEB9-2012-430F-A264-8FF671C31EA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32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8663" y="511175"/>
            <a:ext cx="3405187" cy="2554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Session flow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6FEB9-2012-430F-A264-8FF671C31EA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06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8663" y="511175"/>
            <a:ext cx="3405187" cy="2554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Session flow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6FEB9-2012-430F-A264-8FF671C31EA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6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8663" y="511175"/>
            <a:ext cx="3405187" cy="2554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Session flow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6FEB9-2012-430F-A264-8FF671C31EA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06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8663" y="511175"/>
            <a:ext cx="3405187" cy="2554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Session flow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6FEB9-2012-430F-A264-8FF671C31EA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06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8663" y="511175"/>
            <a:ext cx="3405187" cy="2554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Session flow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6FEB9-2012-430F-A264-8FF671C31EA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72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8663" y="511175"/>
            <a:ext cx="3405187" cy="2554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Session flow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6FEB9-2012-430F-A264-8FF671C31EA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99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8663" y="511175"/>
            <a:ext cx="3405187" cy="2554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Session flow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6FEB9-2012-430F-A264-8FF671C31EA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3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8663" y="511175"/>
            <a:ext cx="3405187" cy="2554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Session flow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6FEB9-2012-430F-A264-8FF671C31EA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19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8663" y="511175"/>
            <a:ext cx="3405187" cy="2554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Session flow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6FEB9-2012-430F-A264-8FF671C31EA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96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8663" y="511175"/>
            <a:ext cx="3405187" cy="2554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Session flow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6FEB9-2012-430F-A264-8FF671C31EA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59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8663" y="511175"/>
            <a:ext cx="3405187" cy="2554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Session flow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6FEB9-2012-430F-A264-8FF671C31EA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60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8663" y="511175"/>
            <a:ext cx="3405187" cy="2554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Session flow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6FEB9-2012-430F-A264-8FF671C31EA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81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8663" y="511175"/>
            <a:ext cx="3405187" cy="2554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Session flow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6FEB9-2012-430F-A264-8FF671C31EA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0FED-1B17-4AE7-AC3C-F9FD60571A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121D-6E27-4418-9AED-564E90E6E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4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0FED-1B17-4AE7-AC3C-F9FD60571A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121D-6E27-4418-9AED-564E90E6E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0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0FED-1B17-4AE7-AC3C-F9FD60571A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121D-6E27-4418-9AED-564E90E6E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01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079" y="436567"/>
            <a:ext cx="6211766" cy="352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828802" y="1524000"/>
            <a:ext cx="6893169" cy="4800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6863-8565-408F-8F3E-B19361595AB4}" type="slidenum">
              <a:rPr lang="en-GB"/>
              <a:pPr>
                <a:defRPr/>
              </a:pPr>
              <a:t>‹#›</a:t>
            </a:fld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9168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0FED-1B17-4AE7-AC3C-F9FD60571A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121D-6E27-4418-9AED-564E90E6E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5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0FED-1B17-4AE7-AC3C-F9FD60571A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121D-6E27-4418-9AED-564E90E6E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4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0FED-1B17-4AE7-AC3C-F9FD60571A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121D-6E27-4418-9AED-564E90E6E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1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8" indent="0">
              <a:buNone/>
              <a:defRPr sz="1600" b="1"/>
            </a:lvl4pPr>
            <a:lvl5pPr marL="1828638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7" indent="0">
              <a:buNone/>
              <a:defRPr sz="1600" b="1"/>
            </a:lvl7pPr>
            <a:lvl8pPr marL="3200116" indent="0">
              <a:buNone/>
              <a:defRPr sz="1600" b="1"/>
            </a:lvl8pPr>
            <a:lvl9pPr marL="36572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8" indent="0">
              <a:buNone/>
              <a:defRPr sz="1600" b="1"/>
            </a:lvl4pPr>
            <a:lvl5pPr marL="1828638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7" indent="0">
              <a:buNone/>
              <a:defRPr sz="1600" b="1"/>
            </a:lvl7pPr>
            <a:lvl8pPr marL="3200116" indent="0">
              <a:buNone/>
              <a:defRPr sz="1600" b="1"/>
            </a:lvl8pPr>
            <a:lvl9pPr marL="36572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0FED-1B17-4AE7-AC3C-F9FD60571A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121D-6E27-4418-9AED-564E90E6E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5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0FED-1B17-4AE7-AC3C-F9FD60571A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121D-6E27-4418-9AED-564E90E6E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7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0FED-1B17-4AE7-AC3C-F9FD60571A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121D-6E27-4418-9AED-564E90E6E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9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19" indent="0">
              <a:buNone/>
              <a:defRPr sz="1000"/>
            </a:lvl3pPr>
            <a:lvl4pPr marL="1371478" indent="0">
              <a:buNone/>
              <a:defRPr sz="900"/>
            </a:lvl4pPr>
            <a:lvl5pPr marL="1828638" indent="0">
              <a:buNone/>
              <a:defRPr sz="900"/>
            </a:lvl5pPr>
            <a:lvl6pPr marL="2285797" indent="0">
              <a:buNone/>
              <a:defRPr sz="900"/>
            </a:lvl6pPr>
            <a:lvl7pPr marL="2742957" indent="0">
              <a:buNone/>
              <a:defRPr sz="900"/>
            </a:lvl7pPr>
            <a:lvl8pPr marL="3200116" indent="0">
              <a:buNone/>
              <a:defRPr sz="900"/>
            </a:lvl8pPr>
            <a:lvl9pPr marL="36572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0FED-1B17-4AE7-AC3C-F9FD60571A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121D-6E27-4418-9AED-564E90E6E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3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19" indent="0">
              <a:buNone/>
              <a:defRPr sz="2400"/>
            </a:lvl3pPr>
            <a:lvl4pPr marL="1371478" indent="0">
              <a:buNone/>
              <a:defRPr sz="2000"/>
            </a:lvl4pPr>
            <a:lvl5pPr marL="1828638" indent="0">
              <a:buNone/>
              <a:defRPr sz="2000"/>
            </a:lvl5pPr>
            <a:lvl6pPr marL="2285797" indent="0">
              <a:buNone/>
              <a:defRPr sz="2000"/>
            </a:lvl6pPr>
            <a:lvl7pPr marL="2742957" indent="0">
              <a:buNone/>
              <a:defRPr sz="2000"/>
            </a:lvl7pPr>
            <a:lvl8pPr marL="3200116" indent="0">
              <a:buNone/>
              <a:defRPr sz="2000"/>
            </a:lvl8pPr>
            <a:lvl9pPr marL="3657275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19" indent="0">
              <a:buNone/>
              <a:defRPr sz="1000"/>
            </a:lvl3pPr>
            <a:lvl4pPr marL="1371478" indent="0">
              <a:buNone/>
              <a:defRPr sz="900"/>
            </a:lvl4pPr>
            <a:lvl5pPr marL="1828638" indent="0">
              <a:buNone/>
              <a:defRPr sz="900"/>
            </a:lvl5pPr>
            <a:lvl6pPr marL="2285797" indent="0">
              <a:buNone/>
              <a:defRPr sz="900"/>
            </a:lvl6pPr>
            <a:lvl7pPr marL="2742957" indent="0">
              <a:buNone/>
              <a:defRPr sz="900"/>
            </a:lvl7pPr>
            <a:lvl8pPr marL="3200116" indent="0">
              <a:buNone/>
              <a:defRPr sz="900"/>
            </a:lvl8pPr>
            <a:lvl9pPr marL="36572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0FED-1B17-4AE7-AC3C-F9FD60571A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7121D-6E27-4418-9AED-564E90E6E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7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A0FED-1B17-4AE7-AC3C-F9FD60571A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7121D-6E27-4418-9AED-564E90E6E8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3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9" r:id="rId12"/>
  </p:sldLayoutIdLst>
  <p:txStyles>
    <p:titleStyle>
      <a:lvl1pPr algn="ctr" defTabSz="91431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9" indent="-342869" algn="l" defTabSz="9143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4" indent="-285725" algn="l" defTabSz="91431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80" algn="l" defTabSz="9143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8" indent="-228580" algn="l" defTabSz="91431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7" indent="-228580" algn="l" defTabSz="91431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7" indent="-228580" algn="l" defTabSz="914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6" indent="-228580" algn="l" defTabSz="914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5" indent="-228580" algn="l" defTabSz="914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6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5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8.jpeg"/><Relationship Id="rId10" Type="http://schemas.openxmlformats.org/officeDocument/2006/relationships/image" Target="../media/image31.jpeg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7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54.jpe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1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11" Type="http://schemas.microsoft.com/office/2007/relationships/hdphoto" Target="../media/hdphoto3.wdp"/><Relationship Id="rId5" Type="http://schemas.openxmlformats.org/officeDocument/2006/relationships/image" Target="../media/image61.jpeg"/><Relationship Id="rId10" Type="http://schemas.openxmlformats.org/officeDocument/2006/relationships/image" Target="../media/image66.pn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E5A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uri\Desktop\PPT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81" y="2818209"/>
            <a:ext cx="6639038" cy="1221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4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527999" y="4928142"/>
            <a:ext cx="5796601" cy="16152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12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98136"/>
            <a:ext cx="2178756" cy="58826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20700" y="3279771"/>
            <a:ext cx="8337206" cy="14959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http://centrm.foxymoron.tv/uploads/fund_managed_by/gurupras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51" y="3473356"/>
            <a:ext cx="1104400" cy="110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centrm.foxymoron.tv/uploads/fund_managed_by/kumud-mohan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03" y="3473356"/>
            <a:ext cx="1104400" cy="110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834840" y="3467735"/>
            <a:ext cx="29281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400" b="1" dirty="0" err="1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Kumud</a:t>
            </a:r>
            <a:r>
              <a:rPr lang="en-IN" sz="1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IN" sz="1400" b="1" dirty="0" err="1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Mohanty</a:t>
            </a:r>
            <a:endParaRPr lang="en-IN" sz="1400" b="1" dirty="0">
              <a:solidFill>
                <a:srgbClr val="1E5AA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fontAlgn="base"/>
            <a:r>
              <a:rPr lang="en-IN" sz="12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Joint MD &amp; </a:t>
            </a:r>
            <a:r>
              <a:rPr lang="en-IN" sz="12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COO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Total Experience – 30 </a:t>
            </a:r>
            <a:r>
              <a:rPr lang="en-IN" sz="10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yrs</a:t>
            </a:r>
            <a:endParaRPr lang="en-IN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Previous assignments – </a:t>
            </a:r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Bank of India</a:t>
            </a:r>
            <a:endParaRPr lang="en-IN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Joined Centrum in </a:t>
            </a:r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2010</a:t>
            </a:r>
            <a:endParaRPr lang="en-IN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10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M.Sc</a:t>
            </a:r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Physics</a:t>
            </a:r>
            <a:endParaRPr lang="en-IN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fontAlgn="base"/>
            <a:endParaRPr lang="en-IN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44477" y="3473356"/>
            <a:ext cx="257037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T. C. </a:t>
            </a:r>
            <a:r>
              <a:rPr lang="en-IN" sz="1400" b="1" dirty="0" err="1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Guruprasad</a:t>
            </a:r>
            <a:endParaRPr lang="en-IN" sz="1400" b="1" dirty="0">
              <a:solidFill>
                <a:srgbClr val="1E5AA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fontAlgn="base"/>
            <a:r>
              <a:rPr lang="en-IN" sz="12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MD &amp; CEO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Total Experience – 20 </a:t>
            </a:r>
            <a:r>
              <a:rPr lang="en-IN" sz="10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yrs</a:t>
            </a:r>
            <a:endParaRPr lang="en-IN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Previous </a:t>
            </a:r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assignment </a:t>
            </a:r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 LKP Merchant Financing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Joined Centrum in 1998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MBA </a:t>
            </a:r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</a:t>
            </a:r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NIBM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2414" y="502372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Highlights:</a:t>
            </a:r>
            <a:endParaRPr lang="en-IN" sz="1600" dirty="0">
              <a:solidFill>
                <a:schemeClr val="bg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endParaRPr lang="en-IN" sz="1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92100" indent="-29210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200" u="sng" dirty="0" smtClean="0">
                <a:solidFill>
                  <a:srgbClr val="0000CC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Centrumforex.com</a:t>
            </a:r>
            <a:r>
              <a:rPr lang="en-IN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IN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is the biggest Online forex </a:t>
            </a:r>
            <a:r>
              <a:rPr lang="en-IN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platform </a:t>
            </a:r>
          </a:p>
          <a:p>
            <a:pPr>
              <a:buClr>
                <a:schemeClr val="accent2"/>
              </a:buClr>
            </a:pPr>
            <a:r>
              <a:rPr lang="en-IN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   providing door step delivery &amp; 24*7 customer care</a:t>
            </a:r>
            <a:endParaRPr lang="en-IN" sz="12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92100" indent="-29210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Strategic investments by Jacob </a:t>
            </a:r>
            <a:r>
              <a:rPr lang="en-IN" sz="12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Ballas</a:t>
            </a:r>
            <a:r>
              <a:rPr lang="en-IN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, New York Life &amp; </a:t>
            </a:r>
            <a:r>
              <a:rPr lang="en-IN" sz="1200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Evolvence</a:t>
            </a:r>
            <a:endParaRPr lang="en-IN" sz="12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92100" indent="-29210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Biggest Money Exchange company in Overseas Education related Money </a:t>
            </a:r>
          </a:p>
          <a:p>
            <a:pPr>
              <a:buClr>
                <a:schemeClr val="accent2"/>
              </a:buClr>
            </a:pPr>
            <a:r>
              <a:rPr lang="en-IN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IN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  Transfer and Forex Product Issuances.</a:t>
            </a:r>
          </a:p>
          <a:p>
            <a:pPr>
              <a:buClr>
                <a:schemeClr val="accent2"/>
              </a:buClr>
            </a:pPr>
            <a:endParaRPr lang="en-IN" sz="12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92100" indent="-292100">
              <a:buClr>
                <a:schemeClr val="accent2"/>
              </a:buClr>
              <a:buFont typeface="Arial" pitchFamily="34" charset="0"/>
              <a:buChar char="►"/>
            </a:pPr>
            <a:endParaRPr lang="en-IN" sz="12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665" y="681335"/>
            <a:ext cx="72109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N" sz="2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Money Exchange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2"/>
            <a:ext cx="9144000" cy="589385"/>
            <a:chOff x="0" y="0"/>
            <a:chExt cx="9144000" cy="589385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44000" cy="589385"/>
            </a:xfrm>
            <a:prstGeom prst="rect">
              <a:avLst/>
            </a:prstGeom>
            <a:solidFill>
              <a:srgbClr val="1E5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" descr="C:\Users\Gauri\Desktop\PPT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488" y="103974"/>
              <a:ext cx="2146312" cy="3949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ounded Rectangle 26"/>
          <p:cNvSpPr/>
          <p:nvPr/>
        </p:nvSpPr>
        <p:spPr>
          <a:xfrm>
            <a:off x="495299" y="1676400"/>
            <a:ext cx="1715187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Currency Notes</a:t>
            </a:r>
            <a:endParaRPr lang="en-IN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93504" y="2201313"/>
            <a:ext cx="1716295" cy="105480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2"/>
              </a:buClr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Centrum purchases and sells more than 41 different tradeable currencies and is one of the largest Importers of Currency notes in </a:t>
            </a: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India.</a:t>
            </a:r>
            <a:endParaRPr lang="en-IN" sz="1000" dirty="0">
              <a:solidFill>
                <a:schemeClr val="tx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33252" y="1676400"/>
            <a:ext cx="1715187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Travelers Cheque</a:t>
            </a:r>
            <a:endParaRPr lang="en-IN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331571" y="2201313"/>
            <a:ext cx="1716295" cy="105480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2"/>
              </a:buClr>
            </a:pP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One </a:t>
            </a: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the oldest and largest partner to American Express for distribution of Travelers Cheques.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171205" y="1676400"/>
            <a:ext cx="1393621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International Money Transfer</a:t>
            </a:r>
            <a:endParaRPr lang="en-IN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169638" y="2201313"/>
            <a:ext cx="1394521" cy="105480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2"/>
              </a:buClr>
            </a:pP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Outward &amp; Inward remittance </a:t>
            </a: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facilities in 19 different currencies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687592" y="1676400"/>
            <a:ext cx="1333047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Forex Card</a:t>
            </a:r>
            <a:endParaRPr lang="en-IN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685931" y="2201313"/>
            <a:ext cx="1333908" cy="105480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2"/>
              </a:buClr>
            </a:pP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One </a:t>
            </a: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of the largest issuer of Multi Currency Cards. The Centrum Multi Currency card has 17 Currency </a:t>
            </a: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wallets.</a:t>
            </a:r>
            <a:endParaRPr lang="en-IN" sz="1000" dirty="0">
              <a:solidFill>
                <a:schemeClr val="tx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143406" y="1676400"/>
            <a:ext cx="1715187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Centrum Pay</a:t>
            </a:r>
            <a:endParaRPr lang="en-IN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141611" y="2201313"/>
            <a:ext cx="1716295" cy="105480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2"/>
              </a:buClr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Centrum Pay wallet is a first of its kind mobile wallet application backed by a virtual and a physical card. 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96714" y="3438352"/>
            <a:ext cx="0" cy="12392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10989" y="4581352"/>
            <a:ext cx="1223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511816" y="3443265"/>
            <a:ext cx="0" cy="1222309"/>
          </a:xfrm>
          <a:prstGeom prst="line">
            <a:avLst/>
          </a:prstGeom>
          <a:ln w="19050">
            <a:solidFill>
              <a:srgbClr val="1E5A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696602" y="3447599"/>
            <a:ext cx="0" cy="12392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610877" y="4590599"/>
            <a:ext cx="1223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16066" y="1209187"/>
            <a:ext cx="758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India's leading </a:t>
            </a:r>
            <a:r>
              <a:rPr lang="en-IN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Money </a:t>
            </a:r>
            <a:r>
              <a:rPr lang="en-IN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Exchange Company with an extensive branch network spanning 46 Cities and 19 International </a:t>
            </a:r>
            <a:r>
              <a:rPr lang="en-IN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Airports.</a:t>
            </a:r>
            <a:endParaRPr lang="en-IN" sz="12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95300" y="1199174"/>
            <a:ext cx="7405712" cy="20026"/>
          </a:xfrm>
          <a:prstGeom prst="line">
            <a:avLst/>
          </a:prstGeom>
          <a:ln w="28575">
            <a:solidFill>
              <a:srgbClr val="1E5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1208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33400"/>
            <a:ext cx="1244600" cy="1131455"/>
          </a:xfrm>
          <a:prstGeom prst="rect">
            <a:avLst/>
          </a:prstGeom>
        </p:spPr>
      </p:pic>
      <p:pic>
        <p:nvPicPr>
          <p:cNvPr id="4" name="Picture 3" descr="Airport COunter  1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953000"/>
            <a:ext cx="1085850" cy="1544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0" y="4963706"/>
            <a:ext cx="1454150" cy="15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16825" y="5791200"/>
            <a:ext cx="8191500" cy="95982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95300" y="3429001"/>
            <a:ext cx="81915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0400" y="1680347"/>
            <a:ext cx="2514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IN" sz="1500" dirty="0">
              <a:solidFill>
                <a:srgbClr val="2A2A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2" descr="http://centrm.foxymoron.tv/uploads/fund_managed_by/t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9" y="3531441"/>
            <a:ext cx="850399" cy="860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centrm.foxymoron.tv/uploads/fund_managed_by/t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313" y="3531441"/>
            <a:ext cx="820487" cy="859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532313" y="4512905"/>
            <a:ext cx="194350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2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S. </a:t>
            </a:r>
            <a:r>
              <a:rPr lang="en-IN" sz="1200" b="1" dirty="0" err="1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Ganashyam</a:t>
            </a:r>
            <a:endParaRPr lang="en-IN" sz="1200" b="1" dirty="0">
              <a:solidFill>
                <a:srgbClr val="1E5AA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fontAlgn="base"/>
            <a:r>
              <a:rPr lang="en-IN" sz="10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ED – Wealth Management</a:t>
            </a:r>
          </a:p>
          <a:p>
            <a:r>
              <a:rPr lang="en-IN" sz="8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Total Experience –  23 </a:t>
            </a:r>
            <a:r>
              <a:rPr lang="en-IN" sz="8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yrs</a:t>
            </a:r>
            <a:endParaRPr lang="en-IN" sz="8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8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Previous assignments – HSBC, ABN AMRO &amp; </a:t>
            </a:r>
            <a:r>
              <a:rPr lang="en-IN" sz="8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Anand</a:t>
            </a:r>
            <a:r>
              <a:rPr lang="en-IN" sz="8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IN" sz="8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Rathi</a:t>
            </a:r>
            <a:endParaRPr lang="en-IN" sz="8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8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Joined Centrum in 2010</a:t>
            </a:r>
          </a:p>
          <a:p>
            <a:r>
              <a:rPr lang="en-IN" sz="8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MBA </a:t>
            </a:r>
            <a:r>
              <a:rPr lang="en-IN" sz="8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</a:t>
            </a:r>
            <a:r>
              <a:rPr lang="en-IN" sz="8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Mumbai University &amp; </a:t>
            </a:r>
            <a:r>
              <a:rPr lang="en-IN" sz="8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CFA</a:t>
            </a:r>
            <a:endParaRPr lang="en-IN" sz="8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21" name="Picture 8" descr="http://centrm.foxymoron.tv/uploads/fund_managed_by/t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024" y="3531441"/>
            <a:ext cx="850917" cy="859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775882" y="4494371"/>
            <a:ext cx="19363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2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Sandeep </a:t>
            </a:r>
            <a:r>
              <a:rPr lang="en-IN" sz="1200" b="1" dirty="0" err="1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Nayak</a:t>
            </a:r>
            <a:endParaRPr lang="en-IN" sz="1200" b="1" dirty="0">
              <a:solidFill>
                <a:srgbClr val="1E5AA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fontAlgn="base"/>
            <a:r>
              <a:rPr lang="en-IN" sz="10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ED &amp; CEO – Broking</a:t>
            </a:r>
          </a:p>
          <a:p>
            <a:r>
              <a:rPr lang="en-IN" sz="8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Total Experience –  23 </a:t>
            </a:r>
            <a:r>
              <a:rPr lang="en-IN" sz="8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yrs</a:t>
            </a:r>
            <a:endParaRPr lang="en-IN" sz="8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8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Previous assignments – HSBC &amp; Kotak Securities</a:t>
            </a:r>
          </a:p>
          <a:p>
            <a:r>
              <a:rPr lang="en-IN" sz="8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Joined Centrum in 2011</a:t>
            </a:r>
          </a:p>
          <a:p>
            <a:r>
              <a:rPr lang="en-IN" sz="8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CA &amp; ICWA (All-India first Rank &amp; Gold Medallist)</a:t>
            </a:r>
          </a:p>
        </p:txBody>
      </p:sp>
      <p:pic>
        <p:nvPicPr>
          <p:cNvPr id="23" name="Picture 10" descr="http://centrm.foxymoron.tv/uploads/fund_managed_by/t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51" y="3531441"/>
            <a:ext cx="859098" cy="859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72000" y="4528293"/>
            <a:ext cx="182009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200" b="1" dirty="0" err="1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Arpita</a:t>
            </a:r>
            <a:r>
              <a:rPr lang="en-IN" sz="12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Vinay</a:t>
            </a:r>
          </a:p>
          <a:p>
            <a:pPr fontAlgn="base"/>
            <a:r>
              <a:rPr lang="en-IN" sz="1000" b="1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Wholetime</a:t>
            </a:r>
            <a:r>
              <a:rPr lang="en-IN" sz="10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Director</a:t>
            </a:r>
          </a:p>
          <a:p>
            <a:pPr fontAlgn="base"/>
            <a:r>
              <a:rPr lang="en-IN" sz="1000" b="1" i="0" u="none" strike="noStrike" dirty="0">
                <a:effectLst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&amp; Head – Family Office</a:t>
            </a:r>
          </a:p>
          <a:p>
            <a:r>
              <a:rPr lang="en-IN" sz="8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Total Experience –  17 </a:t>
            </a:r>
            <a:r>
              <a:rPr lang="en-IN" sz="8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yrs</a:t>
            </a:r>
            <a:endParaRPr lang="en-IN" sz="8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8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Previous assignments – HSBC &amp; TATA Steel</a:t>
            </a:r>
          </a:p>
          <a:p>
            <a:r>
              <a:rPr lang="en-IN" sz="8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Joined Centrum in 2010</a:t>
            </a:r>
          </a:p>
          <a:p>
            <a:r>
              <a:rPr lang="en-IN" sz="8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MBA </a:t>
            </a:r>
            <a:r>
              <a:rPr lang="en-IN" sz="8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</a:t>
            </a:r>
            <a:r>
              <a:rPr lang="en-IN" sz="8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FMS, Delhi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9600" y="4435959"/>
            <a:ext cx="17895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200" b="1" dirty="0" err="1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Rajnish</a:t>
            </a:r>
            <a:r>
              <a:rPr lang="en-IN" sz="12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IN" sz="1200" b="1" dirty="0" err="1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Bahl</a:t>
            </a:r>
            <a:endParaRPr lang="en-IN" sz="1200" b="1" dirty="0">
              <a:solidFill>
                <a:srgbClr val="1E5AA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fontAlgn="base"/>
            <a:r>
              <a:rPr lang="en-IN" sz="10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MD &amp; CEO, Group Retail Financial Services</a:t>
            </a:r>
          </a:p>
          <a:p>
            <a:r>
              <a:rPr lang="en-IN" sz="8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Total Experience –  </a:t>
            </a:r>
            <a:r>
              <a:rPr lang="en-IN" sz="8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29 </a:t>
            </a:r>
            <a:r>
              <a:rPr lang="en-IN" sz="800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yrs</a:t>
            </a:r>
            <a:endParaRPr lang="en-IN" sz="8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8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Previous assignments – HSBC, SCB, Citibank &amp; ANZ </a:t>
            </a:r>
            <a:r>
              <a:rPr lang="en-IN" sz="8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Grindlays</a:t>
            </a:r>
            <a:endParaRPr lang="en-IN" sz="8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8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Joined Centrum in </a:t>
            </a:r>
            <a:r>
              <a:rPr lang="en-IN" sz="8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2010</a:t>
            </a:r>
            <a:endParaRPr lang="en-IN" sz="8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8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Chartered Accountant </a:t>
            </a:r>
            <a:r>
              <a:rPr lang="en-IN" sz="8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</a:t>
            </a:r>
            <a:r>
              <a:rPr lang="en-IN" sz="8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Gold Medal in Auditing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2665" y="681335"/>
            <a:ext cx="72109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N" sz="2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Wealth Management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0" y="2"/>
            <a:ext cx="9144000" cy="589385"/>
            <a:chOff x="0" y="0"/>
            <a:chExt cx="9144000" cy="589385"/>
          </a:xfrm>
        </p:grpSpPr>
        <p:sp>
          <p:nvSpPr>
            <p:cNvPr id="31" name="Rectangle 30"/>
            <p:cNvSpPr/>
            <p:nvPr/>
          </p:nvSpPr>
          <p:spPr>
            <a:xfrm>
              <a:off x="0" y="0"/>
              <a:ext cx="9144000" cy="589385"/>
            </a:xfrm>
            <a:prstGeom prst="rect">
              <a:avLst/>
            </a:prstGeom>
            <a:solidFill>
              <a:srgbClr val="1E5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2" descr="C:\Users\Gauri\Desktop\PPT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488" y="103974"/>
              <a:ext cx="2146312" cy="3949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Rounded Rectangle 32"/>
          <p:cNvSpPr/>
          <p:nvPr/>
        </p:nvSpPr>
        <p:spPr>
          <a:xfrm>
            <a:off x="495299" y="1600200"/>
            <a:ext cx="1927697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Advisory Services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93504" y="2125113"/>
            <a:ext cx="1929714" cy="123163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Mutual Funds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Real Estate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Structured Products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Alternate Assets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Risk Management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Equity &amp; Bonds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Fixed Income &amp; Debts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494213" y="1600200"/>
            <a:ext cx="1981608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Wealth Research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492418" y="2125113"/>
            <a:ext cx="1983682" cy="123163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Niche Ideas in the Mid Cap Space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Theme based Research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561286" y="1600200"/>
            <a:ext cx="2082023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Family Office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559491" y="2125113"/>
            <a:ext cx="2084202" cy="123163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Philanthropy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Investment Planning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Tax &amp; Financial Planning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Family Legacy &amp; Leadership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Trust &amp; Estate Services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endParaRPr lang="en-IN" sz="1000" dirty="0">
              <a:solidFill>
                <a:schemeClr val="tx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716363" y="1600200"/>
            <a:ext cx="1995545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Management Services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14567" y="2125113"/>
            <a:ext cx="1997633" cy="123163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Concentrated portfolio of 15-20 stocks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Aimed at maximizing returns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Different portfolios for different risk appetites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4451983" y="3429001"/>
            <a:ext cx="43817" cy="2107358"/>
          </a:xfrm>
          <a:prstGeom prst="line">
            <a:avLst/>
          </a:prstGeom>
          <a:ln w="19050">
            <a:solidFill>
              <a:srgbClr val="1E5A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2351402" y="3429001"/>
            <a:ext cx="47722" cy="2232002"/>
          </a:xfrm>
          <a:prstGeom prst="line">
            <a:avLst/>
          </a:prstGeom>
          <a:ln w="19050">
            <a:solidFill>
              <a:srgbClr val="1E5A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6658049" y="3429000"/>
            <a:ext cx="47722" cy="2232002"/>
          </a:xfrm>
          <a:prstGeom prst="line">
            <a:avLst/>
          </a:prstGeom>
          <a:ln w="19050">
            <a:solidFill>
              <a:srgbClr val="1E5A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10878" y="3477444"/>
            <a:ext cx="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5153" y="4390540"/>
            <a:ext cx="9750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532313" y="3477444"/>
            <a:ext cx="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446588" y="4390540"/>
            <a:ext cx="9750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21463" y="3478749"/>
            <a:ext cx="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535738" y="4391845"/>
            <a:ext cx="9750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861607" y="3478749"/>
            <a:ext cx="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775882" y="4391845"/>
            <a:ext cx="9750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95300" y="1280924"/>
            <a:ext cx="8191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Specializes in creating customized innovative solutions for wealth creation and preservation. 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952" y="762000"/>
            <a:ext cx="714373" cy="62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4" name="Straight Connector 63"/>
          <p:cNvCxnSpPr/>
          <p:nvPr/>
        </p:nvCxnSpPr>
        <p:spPr>
          <a:xfrm flipV="1">
            <a:off x="495300" y="1199174"/>
            <a:ext cx="7405712" cy="20026"/>
          </a:xfrm>
          <a:prstGeom prst="line">
            <a:avLst/>
          </a:prstGeom>
          <a:ln w="28575">
            <a:solidFill>
              <a:srgbClr val="1E5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1208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660136"/>
            <a:ext cx="2178756" cy="58826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56355" y="5791200"/>
            <a:ext cx="75208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IN" sz="1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Highlights</a:t>
            </a:r>
            <a:r>
              <a:rPr lang="en-IN" sz="16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buClr>
                <a:schemeClr val="accent2"/>
              </a:buClr>
            </a:pPr>
            <a:endParaRPr lang="en-IN" sz="1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Voted </a:t>
            </a:r>
            <a:r>
              <a:rPr lang="en-IN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 Best Domestic Private Bank in India by </a:t>
            </a:r>
            <a:r>
              <a:rPr lang="en-IN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Asiamoney</a:t>
            </a:r>
            <a:r>
              <a:rPr lang="en-IN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2016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Rated as having the Best Fundamental Equity Research Platform by Zee Business</a:t>
            </a:r>
          </a:p>
        </p:txBody>
      </p:sp>
    </p:spTree>
    <p:extLst>
      <p:ext uri="{BB962C8B-B14F-4D97-AF65-F5344CB8AC3E}">
        <p14:creationId xmlns:p14="http://schemas.microsoft.com/office/powerpoint/2010/main" val="38020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508000" y="4648199"/>
            <a:ext cx="8069714" cy="132497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12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93336"/>
            <a:ext cx="2178756" cy="58826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95300" y="3124201"/>
            <a:ext cx="3973970" cy="1447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http://centrm.foxymoron.tv/uploads/fund_managed_by/t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1017130" cy="1153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905000" y="3322051"/>
            <a:ext cx="2286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400" b="1" dirty="0" err="1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Anirudh</a:t>
            </a:r>
            <a:r>
              <a:rPr lang="en-IN" sz="1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Jain</a:t>
            </a:r>
          </a:p>
          <a:p>
            <a:pPr fontAlgn="base"/>
            <a:r>
              <a:rPr lang="en-IN" sz="12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Head – Insurance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Total Experience –  15 </a:t>
            </a:r>
            <a:r>
              <a:rPr lang="en-IN" sz="10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yrs</a:t>
            </a:r>
            <a:endParaRPr lang="en-IN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Previous assignments – </a:t>
            </a:r>
            <a:r>
              <a:rPr lang="en-IN" sz="10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Destimoney</a:t>
            </a:r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, </a:t>
            </a:r>
            <a:r>
              <a:rPr lang="en-IN" sz="10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Indiabulls</a:t>
            </a:r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&amp; HDFC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Joined Centrum in 2015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MBA from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665" y="681335"/>
            <a:ext cx="72109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N" sz="2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Insurance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2"/>
            <a:ext cx="9144000" cy="589385"/>
            <a:chOff x="0" y="0"/>
            <a:chExt cx="9144000" cy="589385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589385"/>
            </a:xfrm>
            <a:prstGeom prst="rect">
              <a:avLst/>
            </a:prstGeom>
            <a:solidFill>
              <a:srgbClr val="1E5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 descr="C:\Users\Gauri\Desktop\PPT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488" y="103974"/>
              <a:ext cx="2146312" cy="3949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ounded Rectangle 21"/>
          <p:cNvSpPr/>
          <p:nvPr/>
        </p:nvSpPr>
        <p:spPr>
          <a:xfrm>
            <a:off x="495299" y="1600200"/>
            <a:ext cx="1927697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Insurance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93504" y="2125113"/>
            <a:ext cx="1929714" cy="92288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Term Insurance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Child Plans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Unit Link Insurance </a:t>
            </a: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Plans</a:t>
            </a:r>
            <a:endParaRPr lang="en-IN" sz="1000" dirty="0">
              <a:solidFill>
                <a:schemeClr val="tx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Retirement Plans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Cancer Care Plans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546798" y="1600200"/>
            <a:ext cx="1927697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 Insurance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545003" y="2125113"/>
            <a:ext cx="1929714" cy="92288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Car Insurance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Two Wheeler Insurance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Home Insurance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Disability </a:t>
            </a: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Insurance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SME &amp; Corporate Insurance</a:t>
            </a:r>
            <a:endParaRPr lang="en-IN" sz="1000" dirty="0">
              <a:solidFill>
                <a:schemeClr val="tx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98297" y="1600200"/>
            <a:ext cx="1927697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Health Insurance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96502" y="2125113"/>
            <a:ext cx="1929714" cy="92288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Family Floater </a:t>
            </a: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Plans</a:t>
            </a:r>
            <a:endParaRPr lang="en-IN" sz="1000" dirty="0">
              <a:solidFill>
                <a:schemeClr val="tx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Top Ups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Senior Citizen Plans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Diabetic Care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endParaRPr lang="en-IN" sz="1000" dirty="0">
              <a:solidFill>
                <a:schemeClr val="tx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649795" y="1600200"/>
            <a:ext cx="1927697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Travel </a:t>
            </a:r>
            <a:r>
              <a:rPr lang="en-I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Insurance</a:t>
            </a:r>
            <a:endParaRPr lang="en-IN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648000" y="2125113"/>
            <a:ext cx="1929714" cy="92288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Individual Travel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Student Travel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758596" y="3200400"/>
            <a:ext cx="1701" cy="1323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8583" y="4427834"/>
            <a:ext cx="1223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95300" y="1280924"/>
            <a:ext cx="8191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solidFill>
                  <a:srgbClr val="2A2A2A"/>
                </a:solidFill>
                <a:latin typeface="Arial" pitchFamily="34" charset="0"/>
                <a:cs typeface="Arial" pitchFamily="34" charset="0"/>
              </a:rPr>
              <a:t>An Insurance Broker empanelled to offer Products &amp; Services of Insurance companies in India</a:t>
            </a:r>
            <a:endParaRPr lang="en-IN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365" y="715102"/>
            <a:ext cx="769247" cy="70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Straight Connector 38"/>
          <p:cNvCxnSpPr/>
          <p:nvPr/>
        </p:nvCxnSpPr>
        <p:spPr>
          <a:xfrm flipV="1">
            <a:off x="495300" y="1199174"/>
            <a:ext cx="7405712" cy="20026"/>
          </a:xfrm>
          <a:prstGeom prst="line">
            <a:avLst/>
          </a:prstGeom>
          <a:ln w="28575">
            <a:solidFill>
              <a:srgbClr val="1E5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93730" y="4724400"/>
            <a:ext cx="7254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Highlights:</a:t>
            </a:r>
          </a:p>
          <a:p>
            <a:endParaRPr lang="en-IN" sz="1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92100" indent="-29210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4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One of the Companies to offer services in Corporate, HNI and Retail Segments.</a:t>
            </a:r>
          </a:p>
          <a:p>
            <a:pPr marL="292100" indent="-29210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4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Sold 10,000 policies in 1</a:t>
            </a:r>
            <a:r>
              <a:rPr lang="en-IN" sz="1400" baseline="30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st</a:t>
            </a:r>
            <a:r>
              <a:rPr lang="en-IN" sz="14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year of operations.  Now scaled up by selling 5000 policies every month in its 2</a:t>
            </a:r>
            <a:r>
              <a:rPr lang="en-IN" sz="1400" baseline="30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nd</a:t>
            </a:r>
            <a:r>
              <a:rPr lang="en-IN" sz="14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year of business operations</a:t>
            </a:r>
            <a:r>
              <a:rPr lang="en-IN" sz="14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</a:t>
            </a:r>
            <a:endParaRPr lang="en-IN" sz="1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95300" y="4495800"/>
            <a:ext cx="8213956" cy="1600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12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93336"/>
            <a:ext cx="2178756" cy="58826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81444" y="2545947"/>
            <a:ext cx="4623956" cy="15801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05000" y="2622828"/>
            <a:ext cx="3124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Sanjay </a:t>
            </a:r>
            <a:r>
              <a:rPr lang="en-IN" sz="1400" b="1" dirty="0" smtClean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Shukla</a:t>
            </a:r>
            <a:endParaRPr lang="en-IN" sz="1400" b="1" dirty="0">
              <a:solidFill>
                <a:srgbClr val="1E5AA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fontAlgn="base"/>
            <a:r>
              <a:rPr lang="en-IN" sz="12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MD &amp; CEO – Housing </a:t>
            </a:r>
            <a:r>
              <a:rPr lang="en-IN" sz="1200" b="1" i="0" u="none" strike="noStrike" dirty="0">
                <a:effectLst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Finance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Total Experience –  27 </a:t>
            </a:r>
            <a:r>
              <a:rPr lang="en-IN" sz="10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yrs</a:t>
            </a:r>
            <a:endParaRPr lang="en-IN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Previous assignments – </a:t>
            </a:r>
            <a:r>
              <a:rPr lang="en-IN" sz="10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Centbank</a:t>
            </a:r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Home Finance</a:t>
            </a:r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, ING </a:t>
            </a:r>
            <a:r>
              <a:rPr lang="en-IN" sz="10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Vysya</a:t>
            </a:r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, TATA Capital, Citibank &amp; LIC </a:t>
            </a:r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Housing</a:t>
            </a:r>
            <a:endParaRPr lang="en-IN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Joined Centrum in 2016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Chartered Accountant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665" y="681335"/>
            <a:ext cx="72109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N" sz="2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Housing Finance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2"/>
            <a:ext cx="9144000" cy="589385"/>
            <a:chOff x="0" y="0"/>
            <a:chExt cx="9144000" cy="589385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589385"/>
            </a:xfrm>
            <a:prstGeom prst="rect">
              <a:avLst/>
            </a:prstGeom>
            <a:solidFill>
              <a:srgbClr val="1E5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 descr="C:\Users\Gauri\Desktop\PPT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488" y="103974"/>
              <a:ext cx="2146312" cy="3949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ounded Rectangle 21"/>
          <p:cNvSpPr/>
          <p:nvPr/>
        </p:nvSpPr>
        <p:spPr>
          <a:xfrm>
            <a:off x="495299" y="1837288"/>
            <a:ext cx="1927697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Home Loans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671169" y="1837288"/>
            <a:ext cx="1927697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Renovation Loans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759103" y="1837288"/>
            <a:ext cx="1927697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Plot + Construction Loans</a:t>
            </a:r>
            <a:endParaRPr lang="en-IN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583235" y="1837288"/>
            <a:ext cx="1927697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Loan Against Property</a:t>
            </a:r>
            <a:endParaRPr lang="en-IN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693235" y="2556512"/>
            <a:ext cx="1701" cy="1323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58581" y="3783005"/>
            <a:ext cx="1223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95300" y="1280924"/>
            <a:ext cx="7227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Providing Housing Finance Solutions in Tier 2 &amp; 3 cities in India. Currently present in Madhya Pradesh, Gujarat, Chhattisgarh and Maharashtra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031" y="681335"/>
            <a:ext cx="810232" cy="68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Straight Connector 33"/>
          <p:cNvCxnSpPr/>
          <p:nvPr/>
        </p:nvCxnSpPr>
        <p:spPr>
          <a:xfrm flipV="1">
            <a:off x="495300" y="1199174"/>
            <a:ext cx="7405712" cy="20026"/>
          </a:xfrm>
          <a:prstGeom prst="line">
            <a:avLst/>
          </a:prstGeom>
          <a:ln w="28575">
            <a:solidFill>
              <a:srgbClr val="1E5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35" y="2671551"/>
            <a:ext cx="1111454" cy="111145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58800" y="4724400"/>
            <a:ext cx="7975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Highlights:</a:t>
            </a:r>
          </a:p>
          <a:p>
            <a:endParaRPr lang="en-IN" sz="1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171450" lvl="0" indent="-171450">
              <a:buClr>
                <a:schemeClr val="accent2"/>
              </a:buClr>
              <a:buFont typeface="Arial" pitchFamily="34" charset="0"/>
              <a:buChar char="►"/>
            </a:pPr>
            <a:r>
              <a:rPr lang="en-US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Vision to become a well-run HFC addressing underserved ‘affordable’ segments with AUM of over INR 5,000 </a:t>
            </a:r>
            <a:r>
              <a:rPr lang="en-US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crores </a:t>
            </a:r>
            <a:r>
              <a:rPr lang="en-US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by </a:t>
            </a:r>
            <a:r>
              <a:rPr lang="en-US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2022.</a:t>
            </a:r>
          </a:p>
          <a:p>
            <a:pPr marL="171450" lvl="0" indent="-171450">
              <a:buClr>
                <a:schemeClr val="accent2"/>
              </a:buClr>
              <a:buFont typeface="Arial" pitchFamily="34" charset="0"/>
              <a:buChar char="►"/>
            </a:pPr>
            <a:r>
              <a:rPr lang="en-US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Currently focused on Central &amp; Western India with a plan to expand to other </a:t>
            </a:r>
            <a:r>
              <a:rPr lang="en-US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geographies.</a:t>
            </a:r>
          </a:p>
          <a:p>
            <a:pPr marL="171450" indent="-171450">
              <a:buClr>
                <a:schemeClr val="accent2"/>
              </a:buClr>
              <a:buFont typeface="Arial" pitchFamily="34" charset="0"/>
              <a:buChar char="►"/>
            </a:pPr>
            <a:r>
              <a:rPr lang="en-US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One of the fastest companies to reach a portfolio of INR 50 c</a:t>
            </a:r>
            <a:r>
              <a:rPr lang="en-US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rores </a:t>
            </a:r>
            <a:r>
              <a:rPr lang="en-US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within 6 months of </a:t>
            </a:r>
            <a:r>
              <a:rPr lang="en-US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launch.</a:t>
            </a:r>
            <a:endParaRPr lang="en-IN" sz="12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171450" lvl="0" indent="-171450">
              <a:buClr>
                <a:schemeClr val="accent2"/>
              </a:buClr>
              <a:buFont typeface="Arial" pitchFamily="34" charset="0"/>
              <a:buChar char="►"/>
            </a:pPr>
            <a:endParaRPr lang="en-IN" sz="12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7999" y="5209629"/>
            <a:ext cx="8049493" cy="14959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12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26736"/>
            <a:ext cx="2178756" cy="5882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0700" y="3200400"/>
            <a:ext cx="8057014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34840" y="3388364"/>
            <a:ext cx="26233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400" b="1" dirty="0" err="1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Giri</a:t>
            </a:r>
            <a:r>
              <a:rPr lang="en-IN" sz="1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IN" sz="1400" b="1" dirty="0" err="1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Krishnaswamy</a:t>
            </a:r>
            <a:endParaRPr lang="en-IN" sz="1400" b="1" dirty="0">
              <a:solidFill>
                <a:srgbClr val="1E5AA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fontAlgn="base"/>
            <a:r>
              <a:rPr lang="en-IN" sz="12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CIO – ACORN Fund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Total Experience –  25 </a:t>
            </a:r>
            <a:r>
              <a:rPr lang="en-IN" sz="10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yrs</a:t>
            </a:r>
            <a:endParaRPr lang="en-IN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Previous assignments – Indi trade Capital, </a:t>
            </a:r>
            <a:r>
              <a:rPr lang="en-IN" sz="10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Destimoney</a:t>
            </a:r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Securities &amp; Nestle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Joined Centrum in 2016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CPA </a:t>
            </a:r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</a:t>
            </a:r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Colorado Board, USA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944477" y="3393985"/>
            <a:ext cx="257037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400" b="1" dirty="0" err="1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Shujaat</a:t>
            </a:r>
            <a:r>
              <a:rPr lang="en-IN" sz="1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Khan</a:t>
            </a:r>
          </a:p>
          <a:p>
            <a:pPr fontAlgn="base"/>
            <a:r>
              <a:rPr lang="en-IN" sz="12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MD &amp; Head – </a:t>
            </a:r>
          </a:p>
          <a:p>
            <a:pPr fontAlgn="base"/>
            <a:r>
              <a:rPr lang="en-IN" sz="12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Investment Management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Total Experience –  17 </a:t>
            </a:r>
            <a:r>
              <a:rPr lang="en-IN" sz="10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yrs</a:t>
            </a:r>
            <a:endParaRPr lang="en-IN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Previous assignments – </a:t>
            </a:r>
            <a:r>
              <a:rPr lang="en-IN" sz="10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Orios</a:t>
            </a:r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Venture Partners, Blue River Capital &amp; </a:t>
            </a:r>
            <a:r>
              <a:rPr lang="en-IN" sz="10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ChrysCapital</a:t>
            </a:r>
            <a:endParaRPr lang="en-IN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Joined Centrum in 2017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MBA </a:t>
            </a:r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</a:t>
            </a:r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Harvard Business School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2414" y="5257800"/>
            <a:ext cx="7623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Highlights:</a:t>
            </a:r>
          </a:p>
          <a:p>
            <a:endParaRPr lang="en-IN" sz="1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92100" indent="-29210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of 30 investment and asset management professionals growing to approximately 50 in the next 12 months</a:t>
            </a:r>
          </a:p>
          <a:p>
            <a:pPr marL="292100" indent="-29210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Managing assets for domestic and international investors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665" y="681335"/>
            <a:ext cx="72109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N" sz="2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Investment Management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2"/>
            <a:ext cx="9144000" cy="589385"/>
            <a:chOff x="0" y="0"/>
            <a:chExt cx="9144000" cy="589385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589385"/>
            </a:xfrm>
            <a:prstGeom prst="rect">
              <a:avLst/>
            </a:prstGeom>
            <a:solidFill>
              <a:srgbClr val="1E5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C:\Users\Gauri\Desktop\PPT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488" y="103974"/>
              <a:ext cx="2146312" cy="3949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7" name="Straight Connector 26"/>
          <p:cNvCxnSpPr/>
          <p:nvPr/>
        </p:nvCxnSpPr>
        <p:spPr>
          <a:xfrm flipH="1" flipV="1">
            <a:off x="4511816" y="3363895"/>
            <a:ext cx="3034" cy="1594129"/>
          </a:xfrm>
          <a:prstGeom prst="line">
            <a:avLst/>
          </a:prstGeom>
          <a:ln w="19050">
            <a:solidFill>
              <a:srgbClr val="1E5A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95300" y="1280924"/>
            <a:ext cx="7118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200" dirty="0">
                <a:solidFill>
                  <a:srgbClr val="2A2A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broad spectrum of alternative investments – public equity, private equity, credit and real estate</a:t>
            </a:r>
            <a:endParaRPr lang="en-IN" sz="12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95299" y="1752600"/>
            <a:ext cx="1927697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 Equity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93504" y="2277513"/>
            <a:ext cx="1929714" cy="84668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Long Only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Long / Short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Quant</a:t>
            </a:r>
            <a:endParaRPr lang="en-IN" sz="1000" dirty="0">
              <a:solidFill>
                <a:schemeClr val="tx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546798" y="1752600"/>
            <a:ext cx="1927697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Private Equity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45003" y="2277513"/>
            <a:ext cx="1929714" cy="84668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rgbClr val="2A2A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Venture growth focused on consumer sector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endParaRPr lang="en-IN" sz="1000" dirty="0">
              <a:solidFill>
                <a:schemeClr val="tx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endParaRPr lang="en-IN" sz="1000" dirty="0">
              <a:solidFill>
                <a:schemeClr val="tx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598297" y="1752600"/>
            <a:ext cx="1927697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Credit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596502" y="2277513"/>
            <a:ext cx="1929714" cy="84668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rgbClr val="2A2A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 </a:t>
            </a:r>
            <a:r>
              <a:rPr lang="en-IN" sz="1000" dirty="0" smtClean="0">
                <a:solidFill>
                  <a:srgbClr val="2A2A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Situations Credit Fund</a:t>
            </a:r>
            <a:endParaRPr lang="en-IN" sz="1000" dirty="0">
              <a:solidFill>
                <a:srgbClr val="2A2A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endParaRPr lang="en-IN" sz="1000" dirty="0">
              <a:solidFill>
                <a:schemeClr val="tx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649795" y="1752600"/>
            <a:ext cx="1927697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Real Estate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648000" y="2277513"/>
            <a:ext cx="1929714" cy="84668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Debt </a:t>
            </a: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+ Equity </a:t>
            </a: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Projects</a:t>
            </a:r>
          </a:p>
        </p:txBody>
      </p:sp>
      <p:pic>
        <p:nvPicPr>
          <p:cNvPr id="40" name="Picture 2" descr="http://centrm.foxymoron.tv/uploads/fund_managed_by/shujaat_kh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51" y="3373971"/>
            <a:ext cx="1073589" cy="1122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/>
          <p:cNvCxnSpPr/>
          <p:nvPr/>
        </p:nvCxnSpPr>
        <p:spPr>
          <a:xfrm>
            <a:off x="796714" y="3358981"/>
            <a:ext cx="0" cy="12392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0989" y="4501981"/>
            <a:ext cx="1223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" descr="http://centrm.foxymoron.tv/uploads/fund_managed_by/giri-krishnaswam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36" y="3408565"/>
            <a:ext cx="1017267" cy="1095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/>
          <p:cNvCxnSpPr/>
          <p:nvPr/>
        </p:nvCxnSpPr>
        <p:spPr>
          <a:xfrm>
            <a:off x="4696602" y="3368228"/>
            <a:ext cx="0" cy="12392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610877" y="4511228"/>
            <a:ext cx="1223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15" y="684852"/>
            <a:ext cx="676702" cy="72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Straight Connector 47"/>
          <p:cNvCxnSpPr/>
          <p:nvPr/>
        </p:nvCxnSpPr>
        <p:spPr>
          <a:xfrm flipV="1">
            <a:off x="495300" y="1199174"/>
            <a:ext cx="7405712" cy="20026"/>
          </a:xfrm>
          <a:prstGeom prst="line">
            <a:avLst/>
          </a:prstGeom>
          <a:ln w="28575">
            <a:solidFill>
              <a:srgbClr val="1E5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8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898"/>
            <a:ext cx="9144000" cy="67171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2665" y="681335"/>
            <a:ext cx="72109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N" sz="2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Rewards &amp; Recognitions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2"/>
            <a:ext cx="9144000" cy="589385"/>
            <a:chOff x="0" y="0"/>
            <a:chExt cx="9144000" cy="589385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9144000" cy="589385"/>
            </a:xfrm>
            <a:prstGeom prst="rect">
              <a:avLst/>
            </a:prstGeom>
            <a:solidFill>
              <a:srgbClr val="1E5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C:\Users\Gauri\Desktop\PPT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488" y="103974"/>
              <a:ext cx="2146312" cy="3949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6" name="Straight Connector 25"/>
          <p:cNvCxnSpPr/>
          <p:nvPr/>
        </p:nvCxnSpPr>
        <p:spPr>
          <a:xfrm flipV="1">
            <a:off x="495300" y="1199174"/>
            <a:ext cx="7405712" cy="20026"/>
          </a:xfrm>
          <a:prstGeom prst="line">
            <a:avLst/>
          </a:prstGeom>
          <a:ln w="28575">
            <a:solidFill>
              <a:srgbClr val="1E5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207" y="681335"/>
            <a:ext cx="586593" cy="71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6760" y="2286000"/>
            <a:ext cx="314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en-US" sz="14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Voted as the </a:t>
            </a:r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Best Domestic 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Private</a:t>
            </a:r>
            <a:b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</a:b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Bank</a:t>
            </a:r>
            <a:r>
              <a:rPr lang="en-US" altLang="en-US" sz="14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 </a:t>
            </a:r>
            <a:r>
              <a:rPr lang="en-US" altLang="en-US" sz="14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 </a:t>
            </a:r>
            <a:r>
              <a:rPr lang="en-US" altLang="en-US" sz="14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India 2016 by </a:t>
            </a:r>
            <a:r>
              <a:rPr lang="en-US" altLang="en-US" sz="1400" dirty="0" err="1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Asiamoney</a:t>
            </a:r>
            <a:endParaRPr lang="en-US" altLang="en-US" sz="1400" dirty="0">
              <a:solidFill>
                <a:schemeClr val="bg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6760" y="3200400"/>
            <a:ext cx="34604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4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Voted as the</a:t>
            </a:r>
            <a:r>
              <a:rPr lang="en-IN" sz="1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 ‘Best Foreign Exchange </a:t>
            </a:r>
            <a:r>
              <a:rPr lang="en-IN" sz="14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/>
            </a:r>
            <a:br>
              <a:rPr lang="en-IN" sz="14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</a:br>
            <a:r>
              <a:rPr lang="en-IN" sz="14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Company</a:t>
            </a:r>
            <a:r>
              <a:rPr lang="en-IN" sz="1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’</a:t>
            </a:r>
            <a:r>
              <a:rPr lang="en-IN" sz="14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 </a:t>
            </a:r>
            <a:r>
              <a:rPr lang="en-IN" sz="14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for </a:t>
            </a:r>
            <a:r>
              <a:rPr lang="en-IN" sz="14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3 consecutive years at the </a:t>
            </a:r>
            <a:r>
              <a:rPr lang="en-IN" sz="14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/>
            </a:r>
            <a:br>
              <a:rPr lang="en-IN" sz="14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</a:br>
            <a:r>
              <a:rPr lang="en-IN" sz="14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India </a:t>
            </a:r>
            <a:r>
              <a:rPr lang="en-IN" sz="14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Travel Awards 2014-16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6760" y="4267200"/>
            <a:ext cx="35092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4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Best </a:t>
            </a:r>
            <a:r>
              <a:rPr lang="en-IN" sz="1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Analyst – Industry Earnings </a:t>
            </a:r>
            <a:r>
              <a:rPr lang="en-IN" sz="14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/>
            </a:r>
            <a:br>
              <a:rPr lang="en-IN" sz="14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</a:br>
            <a:r>
              <a:rPr lang="en-IN" sz="14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Estimator 2017</a:t>
            </a:r>
            <a:r>
              <a:rPr lang="en-IN" sz="14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 - Metals &amp; Mining Sector </a:t>
            </a:r>
            <a:r>
              <a:rPr lang="en-IN" sz="14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/>
            </a:r>
            <a:br>
              <a:rPr lang="en-IN" sz="14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</a:br>
            <a:r>
              <a:rPr lang="en-IN" sz="14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by </a:t>
            </a:r>
            <a:r>
              <a:rPr lang="en-IN" sz="14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Thomson </a:t>
            </a:r>
            <a:r>
              <a:rPr lang="en-IN" sz="14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Reuters</a:t>
            </a:r>
            <a:endParaRPr lang="en-IN" sz="1400" dirty="0">
              <a:solidFill>
                <a:schemeClr val="bg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16760" y="5257800"/>
            <a:ext cx="32850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Best Banking Analyst – Zee Business’s </a:t>
            </a:r>
            <a:endParaRPr lang="en-IN" sz="1400" dirty="0" smtClean="0">
              <a:solidFill>
                <a:schemeClr val="bg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14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“</a:t>
            </a:r>
            <a:r>
              <a:rPr lang="en-IN" sz="1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India’s Best Market Analyst </a:t>
            </a:r>
            <a:endParaRPr lang="en-IN" sz="1400" b="1" dirty="0" smtClean="0">
              <a:solidFill>
                <a:schemeClr val="bg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14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Award </a:t>
            </a:r>
            <a:r>
              <a:rPr lang="en-IN" sz="1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2016” Industry Earnings</a:t>
            </a:r>
          </a:p>
        </p:txBody>
      </p:sp>
    </p:spTree>
    <p:extLst>
      <p:ext uri="{BB962C8B-B14F-4D97-AF65-F5344CB8AC3E}">
        <p14:creationId xmlns:p14="http://schemas.microsoft.com/office/powerpoint/2010/main" val="22106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37307" y="5257800"/>
            <a:ext cx="8049493" cy="127232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3453" y="3657600"/>
            <a:ext cx="5167747" cy="15470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http://centrm.foxymoron.tv/uploads/fund_managed_by/deepa-ponc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41" y="3839642"/>
            <a:ext cx="990602" cy="1140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057400" y="3845004"/>
            <a:ext cx="53085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Deepa Poncha</a:t>
            </a:r>
          </a:p>
          <a:p>
            <a:pPr fontAlgn="base"/>
            <a:r>
              <a:rPr lang="en-IN" sz="12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Director – Human Resources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Total Experience –  22 </a:t>
            </a:r>
            <a:r>
              <a:rPr lang="en-IN" sz="10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yrs</a:t>
            </a:r>
            <a:endParaRPr lang="en-IN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Previous assignments – P&amp;O Nedlloyd &amp; TATA Housing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Joined Centrum in 2007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MBA from Mumbai University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665" y="681335"/>
            <a:ext cx="72109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N" sz="2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Life at Centrum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2"/>
            <a:ext cx="9144000" cy="589385"/>
            <a:chOff x="0" y="0"/>
            <a:chExt cx="9144000" cy="58938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589385"/>
            </a:xfrm>
            <a:prstGeom prst="rect">
              <a:avLst/>
            </a:prstGeom>
            <a:solidFill>
              <a:srgbClr val="1E5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 descr="C:\Users\Gauri\Desktop\PPT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488" y="103974"/>
              <a:ext cx="2146312" cy="3949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5" name="Straight Connector 14"/>
          <p:cNvCxnSpPr/>
          <p:nvPr/>
        </p:nvCxnSpPr>
        <p:spPr>
          <a:xfrm>
            <a:off x="936841" y="3733800"/>
            <a:ext cx="0" cy="13425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51116" y="4980063"/>
            <a:ext cx="1223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128" y="667543"/>
            <a:ext cx="744113" cy="93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495300" y="1199174"/>
            <a:ext cx="7405712" cy="20026"/>
          </a:xfrm>
          <a:prstGeom prst="line">
            <a:avLst/>
          </a:prstGeom>
          <a:ln w="28575">
            <a:solidFill>
              <a:srgbClr val="1E5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120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" y="5257801"/>
            <a:ext cx="2178756" cy="58826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61554" y="5349896"/>
            <a:ext cx="78867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Clr>
                <a:schemeClr val="accent2"/>
              </a:buClr>
            </a:pPr>
            <a:r>
              <a:rPr lang="en-IN" sz="1600" b="1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Highlights:</a:t>
            </a:r>
          </a:p>
          <a:p>
            <a:pPr fontAlgn="base">
              <a:buClr>
                <a:schemeClr val="accent2"/>
              </a:buClr>
            </a:pPr>
            <a:endParaRPr lang="en-IN" sz="1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lvl="0"/>
            <a:r>
              <a:rPr lang="en-IN" sz="1400" dirty="0">
                <a:latin typeface="Arial"/>
                <a:cs typeface="Arial"/>
              </a:rPr>
              <a:t>We reward on merit and performance, which is why many members of our senior management team are as young as 35 years.</a:t>
            </a:r>
          </a:p>
          <a:p>
            <a:r>
              <a:rPr lang="en-IN" dirty="0"/>
              <a:t> </a:t>
            </a:r>
          </a:p>
          <a:p>
            <a:pPr fontAlgn="base">
              <a:buClr>
                <a:schemeClr val="accent2"/>
              </a:buClr>
            </a:pPr>
            <a:endParaRPr lang="en-IN" sz="16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2" name="Picture 1" descr="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123956" cy="2544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490246"/>
            <a:ext cx="7586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We </a:t>
            </a:r>
            <a:r>
              <a:rPr lang="en-IN" sz="1600" b="1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Recruit </a:t>
            </a:r>
            <a:r>
              <a:rPr lang="en-IN" sz="1600" b="1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for </a:t>
            </a:r>
            <a:r>
              <a:rPr lang="en-IN" sz="16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 </a:t>
            </a:r>
            <a:r>
              <a:rPr lang="en-IN" sz="16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Domain Expertise, Passion, Attitude</a:t>
            </a:r>
            <a:r>
              <a:rPr lang="en-IN" sz="16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, </a:t>
            </a:r>
            <a:r>
              <a:rPr lang="en-IN" sz="16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Commitment </a:t>
            </a:r>
            <a:r>
              <a:rPr lang="en-IN" sz="16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and </a:t>
            </a:r>
            <a:r>
              <a:rPr lang="en-IN" sz="16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Diversity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1721" y="2023646"/>
            <a:ext cx="613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Entrepreneurship</a:t>
            </a:r>
            <a:r>
              <a:rPr lang="en-IN" sz="16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- It runs through the DNA of </a:t>
            </a:r>
            <a:r>
              <a:rPr lang="en-IN" sz="16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every </a:t>
            </a:r>
            <a:r>
              <a:rPr lang="en-IN" sz="1600" dirty="0" err="1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Centrumite</a:t>
            </a:r>
            <a:r>
              <a:rPr lang="en-IN" sz="16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en-IN" sz="1600" dirty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702" y="2497847"/>
            <a:ext cx="7787773" cy="563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buClr>
                <a:schemeClr val="accent2"/>
              </a:buClr>
            </a:pPr>
            <a:r>
              <a:rPr lang="en-IN" sz="1530" b="1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What we offer </a:t>
            </a:r>
            <a:r>
              <a:rPr lang="en-IN" sz="153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 Focus on Talent Development, Work Life Balance, Career Progression</a:t>
            </a:r>
          </a:p>
          <a:p>
            <a:pPr fontAlgn="base">
              <a:buClr>
                <a:schemeClr val="accent2"/>
              </a:buClr>
            </a:pPr>
            <a:endParaRPr lang="en-IN" sz="1530" dirty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13874" y="3022193"/>
            <a:ext cx="7172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buClr>
                <a:schemeClr val="accent2"/>
              </a:buClr>
            </a:pPr>
            <a:r>
              <a:rPr lang="en-IN" sz="16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Building </a:t>
            </a:r>
            <a:r>
              <a:rPr lang="en-IN" sz="16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Managerial </a:t>
            </a:r>
            <a:r>
              <a:rPr lang="en-IN" sz="16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Leadership </a:t>
            </a:r>
            <a:r>
              <a:rPr lang="en-IN" sz="16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Capabilities &amp; Strong Value based Culture </a:t>
            </a:r>
            <a:endParaRPr lang="en-IN" sz="1600" dirty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4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2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2665" y="681335"/>
            <a:ext cx="72109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N" sz="2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Life </a:t>
            </a:r>
            <a:r>
              <a:rPr lang="en-IN" sz="2400" b="1" dirty="0" smtClean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at </a:t>
            </a:r>
            <a:r>
              <a:rPr lang="en-IN" sz="2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Centrum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2"/>
            <a:ext cx="9144000" cy="589385"/>
            <a:chOff x="0" y="0"/>
            <a:chExt cx="9144000" cy="58938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589385"/>
            </a:xfrm>
            <a:prstGeom prst="rect">
              <a:avLst/>
            </a:prstGeom>
            <a:solidFill>
              <a:srgbClr val="1E5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 descr="C:\Users\Gauri\Desktop\PPT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488" y="103974"/>
              <a:ext cx="2146312" cy="3949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670" y="616350"/>
            <a:ext cx="1295400" cy="73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Straight Connector 29"/>
          <p:cNvCxnSpPr/>
          <p:nvPr/>
        </p:nvCxnSpPr>
        <p:spPr>
          <a:xfrm flipV="1">
            <a:off x="495300" y="1200354"/>
            <a:ext cx="6969370" cy="18846"/>
          </a:xfrm>
          <a:prstGeom prst="line">
            <a:avLst/>
          </a:prstGeom>
          <a:ln w="28575">
            <a:solidFill>
              <a:srgbClr val="1E5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19600" y="2743200"/>
            <a:ext cx="3581400" cy="11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buClr>
                <a:schemeClr val="accent2"/>
              </a:buClr>
            </a:pPr>
            <a:r>
              <a:rPr lang="en-IN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Employee Engagement</a:t>
            </a:r>
          </a:p>
          <a:p>
            <a:pPr lvl="0" fontAlgn="base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</a:pPr>
            <a:endParaRPr lang="en-IN" sz="300" dirty="0" smtClean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lvl="0" fontAlgn="base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</a:pP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Healthy </a:t>
            </a:r>
            <a:r>
              <a:rPr lang="en-IN" sz="8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work life balance </a:t>
            </a:r>
          </a:p>
          <a:p>
            <a:pPr lvl="0" fontAlgn="base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</a:pP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Fun </a:t>
            </a:r>
            <a:r>
              <a:rPr lang="en-IN" sz="8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filled activities round the </a:t>
            </a: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year</a:t>
            </a:r>
            <a:endParaRPr lang="en-IN" sz="800" dirty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lvl="0" fontAlgn="base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</a:pP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Annual </a:t>
            </a:r>
            <a:r>
              <a:rPr lang="en-IN" sz="8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Cricket </a:t>
            </a: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Tournament, </a:t>
            </a:r>
            <a:r>
              <a:rPr lang="en-IN" sz="8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Indoor Sports, Yoga Sessions </a:t>
            </a: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/>
            </a:r>
            <a:b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</a:b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and </a:t>
            </a:r>
            <a:r>
              <a:rPr lang="en-IN" sz="8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 fully </a:t>
            </a: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equipped gym</a:t>
            </a:r>
            <a:endParaRPr lang="en-IN" sz="800" dirty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lvl="0" fontAlgn="base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</a:pP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Food </a:t>
            </a:r>
            <a:r>
              <a:rPr lang="en-IN" sz="8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festivals</a:t>
            </a:r>
          </a:p>
          <a:p>
            <a:pPr lvl="0" fontAlgn="base">
              <a:lnSpc>
                <a:spcPct val="107000"/>
              </a:lnSpc>
              <a:spcAft>
                <a:spcPts val="800"/>
              </a:spcAft>
              <a:buClr>
                <a:schemeClr val="accent2"/>
              </a:buClr>
            </a:pP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Medical </a:t>
            </a:r>
            <a:r>
              <a:rPr lang="en-IN" sz="8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Check-up </a:t>
            </a: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camps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1000" y="1676400"/>
            <a:ext cx="3581400" cy="55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Training &amp; </a:t>
            </a:r>
            <a:r>
              <a:rPr lang="en-I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Development</a:t>
            </a:r>
          </a:p>
          <a:p>
            <a:pPr algn="r" fontAlgn="base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</a:pPr>
            <a:endParaRPr lang="en-IN" sz="3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r" fontAlgn="base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</a:pP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Aptitude </a:t>
            </a:r>
            <a:r>
              <a:rPr lang="en-IN" sz="8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&amp; </a:t>
            </a: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Behavioural trainings</a:t>
            </a:r>
            <a:endParaRPr lang="en-IN" sz="800" dirty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r" fontAlgn="base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</a:pP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External </a:t>
            </a:r>
            <a:r>
              <a:rPr lang="en-IN" sz="8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training sessions at management </a:t>
            </a: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institutes</a:t>
            </a:r>
            <a:endParaRPr lang="en-IN" sz="800" dirty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91000" y="4267200"/>
            <a:ext cx="3581400" cy="689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Campus Connect</a:t>
            </a:r>
          </a:p>
          <a:p>
            <a:pPr algn="r" fontAlgn="base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</a:pPr>
            <a:endParaRPr lang="en-IN" sz="3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r" fontAlgn="base">
              <a:lnSpc>
                <a:spcPct val="107000"/>
              </a:lnSpc>
              <a:buClr>
                <a:schemeClr val="accent2"/>
              </a:buClr>
            </a:pP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</a:t>
            </a:r>
            <a:r>
              <a:rPr lang="en-IN" sz="8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Management </a:t>
            </a:r>
            <a:r>
              <a:rPr lang="en-IN" sz="8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Trainee Programme</a:t>
            </a:r>
          </a:p>
          <a:p>
            <a:pPr algn="r" fontAlgn="base">
              <a:lnSpc>
                <a:spcPct val="107000"/>
              </a:lnSpc>
              <a:buClr>
                <a:schemeClr val="accent2"/>
              </a:buClr>
            </a:pP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Alliances </a:t>
            </a:r>
            <a:r>
              <a:rPr lang="en-IN" sz="8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with XLRI, FMS, </a:t>
            </a: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NMIMS, JBIMS </a:t>
            </a:r>
            <a:r>
              <a:rPr lang="en-IN" sz="8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etc</a:t>
            </a: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</a:t>
            </a:r>
            <a:endParaRPr lang="en-IN" sz="800" dirty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r" fontAlgn="base">
              <a:lnSpc>
                <a:spcPct val="107000"/>
              </a:lnSpc>
              <a:buClr>
                <a:schemeClr val="accent2"/>
              </a:buClr>
            </a:pP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On the Job Training</a:t>
            </a:r>
            <a:endParaRPr lang="en-IN" sz="800" dirty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19600" y="5503503"/>
            <a:ext cx="3352800" cy="82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Centrum </a:t>
            </a:r>
            <a:r>
              <a:rPr lang="en-IN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Foundation</a:t>
            </a:r>
          </a:p>
          <a:p>
            <a:pPr lvl="0" fontAlgn="base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</a:pPr>
            <a:endParaRPr lang="en-IN" sz="300" dirty="0" smtClean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</a:pP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Creating </a:t>
            </a:r>
            <a:r>
              <a:rPr lang="en-IN" sz="8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awareness for water </a:t>
            </a: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conservation</a:t>
            </a:r>
            <a:endParaRPr lang="en-IN" sz="800" dirty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</a:pP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Blood </a:t>
            </a:r>
            <a:r>
              <a:rPr lang="en-IN" sz="8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donation </a:t>
            </a: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camps</a:t>
            </a:r>
            <a:endParaRPr lang="en-IN" sz="800" dirty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fontAlgn="base">
              <a:lnSpc>
                <a:spcPct val="107000"/>
              </a:lnSpc>
              <a:buClr>
                <a:schemeClr val="accent2"/>
              </a:buClr>
            </a:pP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Associated </a:t>
            </a:r>
            <a:r>
              <a:rPr lang="en-IN" sz="8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with an old age home in Pune to help build infrastructure </a:t>
            </a: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     and </a:t>
            </a:r>
            <a:r>
              <a:rPr lang="en-IN" sz="8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provide medical </a:t>
            </a:r>
            <a:r>
              <a:rPr lang="en-IN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support</a:t>
            </a:r>
            <a:endParaRPr lang="en-IN" sz="800" dirty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2665" y="681335"/>
            <a:ext cx="72109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Press </a:t>
            </a:r>
            <a:r>
              <a:rPr lang="en-US" sz="2400" b="1" dirty="0" smtClean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Release</a:t>
            </a:r>
            <a:endParaRPr lang="en-IN" sz="2400" b="1" dirty="0">
              <a:solidFill>
                <a:srgbClr val="1E5AA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2"/>
            <a:ext cx="9144000" cy="589385"/>
            <a:chOff x="0" y="0"/>
            <a:chExt cx="9144000" cy="58938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589385"/>
            </a:xfrm>
            <a:prstGeom prst="rect">
              <a:avLst/>
            </a:prstGeom>
            <a:solidFill>
              <a:srgbClr val="1E5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 descr="C:\Users\Gauri\Desktop\PPT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488" y="103974"/>
              <a:ext cx="2146312" cy="3949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 flipV="1">
            <a:off x="495300" y="1199174"/>
            <a:ext cx="7405712" cy="20026"/>
          </a:xfrm>
          <a:prstGeom prst="line">
            <a:avLst/>
          </a:prstGeom>
          <a:ln w="28575">
            <a:solidFill>
              <a:srgbClr val="1E5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95300" y="1434220"/>
            <a:ext cx="7529487" cy="4966580"/>
            <a:chOff x="449400" y="1371600"/>
            <a:chExt cx="7529487" cy="4966580"/>
          </a:xfrm>
        </p:grpSpPr>
        <p:pic>
          <p:nvPicPr>
            <p:cNvPr id="1026" name="Picture 2" descr="C:\Users\Gauri\Desktop\New folder (10)\BS_121016_Pg15_CCL_JB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371600"/>
              <a:ext cx="1280003" cy="13136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Gauri\Desktop\New folder (10)\ET_010217_Pg14_CDL_NY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00" y="2736612"/>
              <a:ext cx="1712941" cy="360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Gauri\Desktop\New folder (10)\ET_081116_Pg10_CCL_Kalpavriksh_JB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389806"/>
              <a:ext cx="1414511" cy="130082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Gauri\Desktop\New folder (10)\ET_210917_Pg11_CCL_JB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2812812"/>
              <a:ext cx="5211900" cy="19877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Gauri\Desktop\New folder (10)\ET_231216_Pg07_CCL_JBCG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" y="1389806"/>
              <a:ext cx="1502896" cy="13080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Gauri\Desktop\New folder (10)\HBL_200916_Pg12_CCL_JB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5740" y="4848458"/>
              <a:ext cx="2880370" cy="14761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 descr="C:\Users\Gauri\Desktop\New folder (10)\MORNING INDIA , P-02 , D- 25-01-17 , GAYA - BIHAR ,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262" y="1389806"/>
              <a:ext cx="1635738" cy="1295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C:\Users\Gauri\Desktop\New folder (10)\HBL_261116_Pg06_CHFL_SS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868" y="4864384"/>
              <a:ext cx="2725019" cy="14737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:\Users\Gauri\Desktop\seo2-92-512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664" y="698440"/>
            <a:ext cx="889119" cy="889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0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2665" y="681335"/>
            <a:ext cx="72109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Events</a:t>
            </a:r>
            <a:endParaRPr lang="en-IN" sz="2400" b="1" dirty="0">
              <a:solidFill>
                <a:srgbClr val="1E5AA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2"/>
            <a:ext cx="9144000" cy="589385"/>
            <a:chOff x="0" y="0"/>
            <a:chExt cx="9144000" cy="58938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589385"/>
            </a:xfrm>
            <a:prstGeom prst="rect">
              <a:avLst/>
            </a:prstGeom>
            <a:solidFill>
              <a:srgbClr val="1E5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 descr="C:\Users\Gauri\Desktop\PPT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488" y="103974"/>
              <a:ext cx="2146312" cy="3949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 flipV="1">
            <a:off x="495300" y="1199174"/>
            <a:ext cx="7405712" cy="20026"/>
          </a:xfrm>
          <a:prstGeom prst="line">
            <a:avLst/>
          </a:prstGeom>
          <a:ln w="28575">
            <a:solidFill>
              <a:srgbClr val="1E5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82600" y="1498600"/>
            <a:ext cx="6929124" cy="5054505"/>
            <a:chOff x="482600" y="1498600"/>
            <a:chExt cx="6929124" cy="5054505"/>
          </a:xfrm>
        </p:grpSpPr>
        <p:pic>
          <p:nvPicPr>
            <p:cNvPr id="18" name="Picture 8" descr="C:\Users\Gauri\Desktop\New folder (10)\Launch of Kalpavriksh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7" t="11349" r="17763" b="31906"/>
            <a:stretch/>
          </p:blipFill>
          <p:spPr bwMode="auto">
            <a:xfrm>
              <a:off x="495300" y="1498600"/>
              <a:ext cx="2857500" cy="1397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9" descr="C:\Users\Gauri\Desktop\New folder (10)\SBI pic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0" y="2940180"/>
              <a:ext cx="2851507" cy="16318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C:\Users\Gauri\Desktop\New folder (10)\Infra Conclave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9" b="38097"/>
            <a:stretch/>
          </p:blipFill>
          <p:spPr bwMode="auto">
            <a:xfrm>
              <a:off x="3425194" y="1498600"/>
              <a:ext cx="3966206" cy="1397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1" descr="C:\Users\Gauri\Desktop\New folder (10)\Housing Finance 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82600" y="4643614"/>
              <a:ext cx="2875004" cy="190949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C:\Users\Gauri\Desktop\New folder (10)\Ramnath Goenka Award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42" r="7676" b="31733"/>
            <a:stretch/>
          </p:blipFill>
          <p:spPr bwMode="auto">
            <a:xfrm>
              <a:off x="3414158" y="2940180"/>
              <a:ext cx="3997566" cy="16318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C:\Users\Gauri\Desktop\New folder (10)\Steel Event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9" t="6135" r="3857" b="32249"/>
            <a:stretch/>
          </p:blipFill>
          <p:spPr bwMode="auto">
            <a:xfrm>
              <a:off x="3425194" y="4657718"/>
              <a:ext cx="3986530" cy="18953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452" y="762000"/>
            <a:ext cx="694348" cy="53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6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"/>
          <a:stretch/>
        </p:blipFill>
        <p:spPr bwMode="auto">
          <a:xfrm>
            <a:off x="0" y="1495497"/>
            <a:ext cx="8153400" cy="536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"/>
            <a:ext cx="9144000" cy="1517904"/>
          </a:xfrm>
          <a:prstGeom prst="rect">
            <a:avLst/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4" name="Picture 2" descr="C:\Users\Gauri\Desktop\PPT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1422"/>
            <a:ext cx="3886200" cy="715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00312" y="361004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400" b="1" dirty="0">
                <a:solidFill>
                  <a:srgbClr val="1E5AA0"/>
                </a:solidFill>
                <a:latin typeface="Arial" pitchFamily="34" charset="0"/>
                <a:cs typeface="Arial" pitchFamily="34" charset="0"/>
              </a:rPr>
              <a:t>CENTRUM GROUP</a:t>
            </a:r>
          </a:p>
          <a:p>
            <a:endParaRPr lang="en-IN" sz="2400" b="1" dirty="0">
              <a:solidFill>
                <a:srgbClr val="1E5A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N" sz="2400" b="1" dirty="0">
                <a:solidFill>
                  <a:srgbClr val="1E5AA0"/>
                </a:solidFill>
                <a:latin typeface="Arial" pitchFamily="34" charset="0"/>
                <a:cs typeface="Arial" pitchFamily="34" charset="0"/>
              </a:rPr>
              <a:t>CORPORATE PROFILE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590800" y="4210209"/>
            <a:ext cx="6553200" cy="1"/>
          </a:xfrm>
          <a:prstGeom prst="line">
            <a:avLst/>
          </a:prstGeom>
          <a:ln w="28575">
            <a:solidFill>
              <a:srgbClr val="1E5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2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"/>
          <a:stretch/>
        </p:blipFill>
        <p:spPr bwMode="auto">
          <a:xfrm>
            <a:off x="0" y="1495497"/>
            <a:ext cx="8153400" cy="536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1517904"/>
          </a:xfrm>
          <a:prstGeom prst="rect">
            <a:avLst/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8" name="Picture 2" descr="C:\Users\Gauri\Desktop\PPT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1422"/>
            <a:ext cx="3886200" cy="715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0" y="3962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sz="2400" b="1" dirty="0">
                <a:solidFill>
                  <a:srgbClr val="1E5AA0"/>
                </a:solidFill>
                <a:latin typeface="Arial" pitchFamily="34" charset="0"/>
                <a:cs typeface="Arial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996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and Round Single Corner Rectangle 49"/>
          <p:cNvSpPr/>
          <p:nvPr/>
        </p:nvSpPr>
        <p:spPr>
          <a:xfrm>
            <a:off x="5715000" y="2628378"/>
            <a:ext cx="2667000" cy="460282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nip and Round Single Corner Rectangle 17"/>
          <p:cNvSpPr/>
          <p:nvPr/>
        </p:nvSpPr>
        <p:spPr>
          <a:xfrm>
            <a:off x="1447800" y="2590800"/>
            <a:ext cx="2667000" cy="460282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2"/>
            <a:ext cx="9144000" cy="589385"/>
            <a:chOff x="0" y="0"/>
            <a:chExt cx="9144000" cy="589385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589385"/>
            </a:xfrm>
            <a:prstGeom prst="rect">
              <a:avLst/>
            </a:prstGeom>
            <a:solidFill>
              <a:srgbClr val="1E5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 descr="C:\Users\Gauri\Desktop\PPT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103974"/>
              <a:ext cx="1981200" cy="3645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4800600" y="3051082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US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 seasoned Banker with a successful global MNC career of 30 years.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endParaRPr lang="en-US" sz="12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US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Was previously the Asia-Pacific Head of Standard Chartered Bank and has also worked with Bank of America &amp; UBS.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endParaRPr lang="en-US" sz="12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US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Has vast expertise in all areas of banking including Treasury, Capital markets, Investment Banking and Consumer Banking.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endParaRPr lang="en-US" sz="12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US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 qualified Chartered Accountant and MBA from XLRI, Jamshedpur.</a:t>
            </a:r>
          </a:p>
          <a:p>
            <a:endParaRPr lang="en-IN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" y="3051082"/>
            <a:ext cx="38481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endParaRPr lang="en-US" sz="10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US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 distinguished first generation </a:t>
            </a:r>
            <a:r>
              <a:rPr lang="en-US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entrepreneur</a:t>
            </a:r>
            <a:endParaRPr lang="en-US" sz="12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endParaRPr lang="en-US" sz="12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US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As the Founder of the company, he has set up a robust platform that offers integrated financial services for Institutions as well as Individuals.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endParaRPr lang="en-US" sz="12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US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He has contributed greatly to building a strong reputation and goodwill for the Group and built a highly experienced and competent management team, which is poised to lead Centrum into a high growth trajectory.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endParaRPr lang="en-US" sz="12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US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An astute investor with a vision of identifying businesses that have immense growth </a:t>
            </a:r>
            <a:r>
              <a:rPr lang="en-US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potential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endParaRPr lang="en-US" sz="12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US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 qualified Chartered Accountant.</a:t>
            </a:r>
            <a:endParaRPr lang="en-IN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665" y="694838"/>
            <a:ext cx="460113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N" sz="22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Promoters</a:t>
            </a:r>
            <a:endParaRPr lang="en-IN" sz="2200" dirty="0">
              <a:solidFill>
                <a:srgbClr val="1E5A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://centrm.foxymoron.tv/uploads/team/sgs_79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33500"/>
            <a:ext cx="1145054" cy="1717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1371600"/>
            <a:ext cx="1144706" cy="171706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533400" y="3051082"/>
            <a:ext cx="3657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9600" y="1295400"/>
            <a:ext cx="0" cy="1824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4578350" y="1295402"/>
            <a:ext cx="19050" cy="5486398"/>
          </a:xfrm>
          <a:prstGeom prst="line">
            <a:avLst/>
          </a:prstGeom>
          <a:ln w="12700">
            <a:solidFill>
              <a:srgbClr val="1E5A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134100" y="2612297"/>
            <a:ext cx="17145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Jaspal Bindra</a:t>
            </a:r>
          </a:p>
          <a:p>
            <a:r>
              <a:rPr lang="en-US" sz="10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Executive Chairman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4876800" y="3088660"/>
            <a:ext cx="3657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953000" y="1332978"/>
            <a:ext cx="0" cy="1824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754654" y="2565440"/>
            <a:ext cx="24363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Chandir Gidwani</a:t>
            </a:r>
          </a:p>
          <a:p>
            <a:pPr marL="285750" indent="-285750">
              <a:buClr>
                <a:schemeClr val="accent2"/>
              </a:buClr>
            </a:pPr>
            <a:r>
              <a:rPr lang="en-US" sz="10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Founder &amp; Chairman Emeritus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495300" y="1199174"/>
            <a:ext cx="7405712" cy="20026"/>
          </a:xfrm>
          <a:prstGeom prst="line">
            <a:avLst/>
          </a:prstGeom>
          <a:ln w="28575">
            <a:solidFill>
              <a:srgbClr val="1E5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1037" y="912167"/>
            <a:ext cx="696238" cy="51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49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2"/>
            <a:ext cx="9144000" cy="589385"/>
            <a:chOff x="0" y="0"/>
            <a:chExt cx="9144000" cy="589385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589385"/>
            </a:xfrm>
            <a:prstGeom prst="rect">
              <a:avLst/>
            </a:prstGeom>
            <a:solidFill>
              <a:srgbClr val="1E5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C:\Users\Gauri\Desktop\PPT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488" y="103974"/>
              <a:ext cx="2146312" cy="3949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402665" y="681335"/>
            <a:ext cx="72109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N" sz="2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About Centrum Group</a:t>
            </a:r>
            <a:endParaRPr lang="en-IN" sz="2400" dirty="0">
              <a:solidFill>
                <a:srgbClr val="1E5A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95300" y="1199174"/>
            <a:ext cx="7405712" cy="20026"/>
          </a:xfrm>
          <a:prstGeom prst="line">
            <a:avLst/>
          </a:prstGeom>
          <a:ln w="28575">
            <a:solidFill>
              <a:srgbClr val="1E5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013" y="822283"/>
            <a:ext cx="709588" cy="61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02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 b="17708"/>
          <a:stretch/>
        </p:blipFill>
        <p:spPr>
          <a:xfrm>
            <a:off x="914400" y="1213805"/>
            <a:ext cx="7315200" cy="5644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7487" y="4953000"/>
            <a:ext cx="1421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An integrated </a:t>
            </a:r>
            <a:r>
              <a:rPr lang="en-US" sz="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domestic financial services conglomerate </a:t>
            </a:r>
            <a:br>
              <a:rPr lang="en-US" sz="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</a:br>
            <a:r>
              <a:rPr lang="en-US" sz="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with over two decades of experience in the financial markets across various </a:t>
            </a:r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cycles</a:t>
            </a:r>
            <a:endParaRPr lang="en-US" sz="800" dirty="0">
              <a:solidFill>
                <a:schemeClr val="bg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7434" y="3301425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Institutional Services include – Investment Banking, </a:t>
            </a:r>
          </a:p>
          <a:p>
            <a:pPr algn="ctr">
              <a:buClr>
                <a:schemeClr val="accent2"/>
              </a:buClr>
            </a:pPr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Stock Broking, SME Finance and Corporate Treasury Solutions.</a:t>
            </a:r>
            <a:endParaRPr lang="en-IN" sz="800" dirty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5490" y="1846644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Retail services include - Integrated </a:t>
            </a: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solutions for Private Wealth Management, </a:t>
            </a:r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Money Exchange, Housing Finance and Insurance Distribution</a:t>
            </a:r>
            <a:endParaRPr lang="en-US" sz="800" dirty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196819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Expanded its focus from a fee based business model to a fee cum lending model in 2016.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2570" y="4953000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GB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Present in 48 cities </a:t>
            </a:r>
            <a:br>
              <a:rPr lang="en-GB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</a:br>
            <a:r>
              <a:rPr lang="en-GB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across India </a:t>
            </a:r>
            <a:r>
              <a:rPr lang="en-GB" sz="8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/>
            </a:r>
            <a:br>
              <a:rPr lang="en-GB" sz="8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</a:br>
            <a:r>
              <a:rPr lang="en-GB" sz="800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with a strength of 2000+ employees. Listed on the Bombay Stock Exchange</a:t>
            </a:r>
          </a:p>
          <a:p>
            <a:pPr algn="ctr">
              <a:buClr>
                <a:schemeClr val="accent2"/>
              </a:buClr>
            </a:pPr>
            <a:endParaRPr lang="en-GB" sz="800" dirty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228698"/>
            <a:ext cx="2514600" cy="7243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36008" y="3178314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GB" sz="800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 dedicated Investment Management Division offering services in Public Equity, Private Equity &amp; Real Estate</a:t>
            </a:r>
            <a:endParaRPr lang="en-GB" sz="800" dirty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>
              <a:buClr>
                <a:schemeClr val="accent2"/>
              </a:buClr>
            </a:pPr>
            <a:endParaRPr lang="en-GB" sz="800" dirty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8-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" b="5925"/>
          <a:stretch/>
        </p:blipFill>
        <p:spPr>
          <a:xfrm>
            <a:off x="4394" y="596314"/>
            <a:ext cx="9135213" cy="627855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2"/>
            <a:ext cx="9144000" cy="589385"/>
            <a:chOff x="0" y="0"/>
            <a:chExt cx="9144000" cy="58938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589385"/>
            </a:xfrm>
            <a:prstGeom prst="rect">
              <a:avLst/>
            </a:prstGeom>
            <a:solidFill>
              <a:srgbClr val="1E5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 descr="C:\Users\Gauri\Desktop\PPT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488" y="103974"/>
              <a:ext cx="2146312" cy="3949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402665" y="681335"/>
            <a:ext cx="72109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N" sz="2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Company Structure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799325"/>
            <a:ext cx="844549" cy="62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Straight Connector 38"/>
          <p:cNvCxnSpPr/>
          <p:nvPr/>
        </p:nvCxnSpPr>
        <p:spPr>
          <a:xfrm flipV="1">
            <a:off x="495300" y="1199174"/>
            <a:ext cx="7405712" cy="20026"/>
          </a:xfrm>
          <a:prstGeom prst="line">
            <a:avLst/>
          </a:prstGeom>
          <a:ln w="28575">
            <a:solidFill>
              <a:srgbClr val="1E5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22739" y="3530024"/>
            <a:ext cx="13472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Institutional</a:t>
            </a:r>
            <a:br>
              <a:rPr lang="en-US" sz="1600" b="1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Services</a:t>
            </a:r>
            <a:endParaRPr lang="en-US" sz="1600" b="1" dirty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2044" y="3515380"/>
            <a:ext cx="11422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lvl="0" algn="ctr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Individual</a:t>
            </a:r>
            <a:br>
              <a:rPr lang="en-US" sz="1600" b="1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Services</a:t>
            </a:r>
            <a:endParaRPr lang="en-US" sz="1600" b="1" dirty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0" y="3505200"/>
            <a:ext cx="14388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lvl="0" algn="ctr"/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Investment</a:t>
            </a:r>
            <a:br>
              <a:rPr lang="en-US" sz="1600" b="1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Management</a:t>
            </a:r>
            <a:endParaRPr lang="en-US" sz="1600" b="1" dirty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56020" y="4419600"/>
            <a:ext cx="1536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lvl="0"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Investment Banking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60303" y="4800600"/>
            <a:ext cx="1527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lvl="0" algn="ctr"/>
            <a:r>
              <a:rPr lang="en-US" sz="1200" dirty="0">
                <a:solidFill>
                  <a:srgbClr val="7F7F7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Institutional Broking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68944" y="5562600"/>
            <a:ext cx="1510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lvl="0" algn="ctr"/>
            <a:r>
              <a:rPr lang="en-US" sz="1200" dirty="0">
                <a:solidFill>
                  <a:srgbClr val="7F7F7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Corporate Treasury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86777" y="5181600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lvl="0" algn="ctr"/>
            <a:r>
              <a:rPr lang="en-US" sz="1200" dirty="0">
                <a:solidFill>
                  <a:srgbClr val="7F7F7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Business Loans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00226" y="4419600"/>
            <a:ext cx="1373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lvl="0" algn="ctr"/>
            <a:r>
              <a:rPr lang="en-US" sz="1200" dirty="0">
                <a:solidFill>
                  <a:srgbClr val="7F7F7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Money Exchange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86200" y="4800600"/>
            <a:ext cx="1601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lvl="0" algn="ctr"/>
            <a:r>
              <a:rPr lang="en-US" sz="1200" dirty="0">
                <a:solidFill>
                  <a:srgbClr val="7F7F7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Wealth Management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56869" y="5562600"/>
            <a:ext cx="860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lvl="0" algn="ctr"/>
            <a:r>
              <a:rPr lang="en-US" sz="1200" dirty="0">
                <a:solidFill>
                  <a:srgbClr val="7F7F7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Insurance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17358" y="5181600"/>
            <a:ext cx="1339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lvl="0" algn="ctr"/>
            <a:r>
              <a:rPr lang="en-US" sz="1200" dirty="0">
                <a:solidFill>
                  <a:srgbClr val="7F7F7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Housing Finance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20637" y="4419600"/>
            <a:ext cx="107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lvl="0" algn="ctr"/>
            <a:r>
              <a:rPr lang="en-US" sz="1200" dirty="0">
                <a:solidFill>
                  <a:srgbClr val="7F7F7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Public Equity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90731" y="4800600"/>
            <a:ext cx="1134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lvl="0" algn="ctr"/>
            <a:r>
              <a:rPr lang="en-US" sz="1200" dirty="0">
                <a:solidFill>
                  <a:srgbClr val="7F7F7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Private Equity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67675" y="5562600"/>
            <a:ext cx="980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lvl="0" algn="ctr"/>
            <a:r>
              <a:rPr lang="en-US" sz="1200" dirty="0">
                <a:solidFill>
                  <a:srgbClr val="7F7F7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Real Estate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60185" y="5181600"/>
            <a:ext cx="595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lvl="0" algn="ctr"/>
            <a:r>
              <a:rPr lang="en-US" sz="1200" dirty="0">
                <a:solidFill>
                  <a:srgbClr val="7F7F7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Credit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9543" y="1676400"/>
            <a:ext cx="2458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Centrum Group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676400" y="2209800"/>
            <a:ext cx="5638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68" name="Straight Arrow Connector 7167"/>
          <p:cNvCxnSpPr/>
          <p:nvPr/>
        </p:nvCxnSpPr>
        <p:spPr>
          <a:xfrm>
            <a:off x="1676400" y="2209800"/>
            <a:ext cx="0" cy="228600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315200" y="2209800"/>
            <a:ext cx="0" cy="228600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572000" y="2209800"/>
            <a:ext cx="0" cy="228600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0" name="Picture 7169" descr="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32" y="2667000"/>
            <a:ext cx="693228" cy="533400"/>
          </a:xfrm>
          <a:prstGeom prst="rect">
            <a:avLst/>
          </a:prstGeom>
        </p:spPr>
      </p:pic>
      <p:pic>
        <p:nvPicPr>
          <p:cNvPr id="7171" name="Picture 7170" descr="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667000"/>
            <a:ext cx="685800" cy="528066"/>
          </a:xfrm>
          <a:prstGeom prst="rect">
            <a:avLst/>
          </a:prstGeom>
        </p:spPr>
      </p:pic>
      <p:pic>
        <p:nvPicPr>
          <p:cNvPr id="7172" name="Picture 7171" descr="1208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90800"/>
            <a:ext cx="911924" cy="7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3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 descr="-1-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2" b="66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6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648" y="640187"/>
            <a:ext cx="422833" cy="67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402665" y="681335"/>
            <a:ext cx="72109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N" sz="2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Key Milestones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0" y="2"/>
            <a:ext cx="9144000" cy="589385"/>
            <a:chOff x="0" y="0"/>
            <a:chExt cx="9144000" cy="589385"/>
          </a:xfrm>
        </p:grpSpPr>
        <p:sp>
          <p:nvSpPr>
            <p:cNvPr id="109" name="Rectangle 108"/>
            <p:cNvSpPr/>
            <p:nvPr/>
          </p:nvSpPr>
          <p:spPr>
            <a:xfrm>
              <a:off x="0" y="0"/>
              <a:ext cx="9144000" cy="589385"/>
            </a:xfrm>
            <a:prstGeom prst="rect">
              <a:avLst/>
            </a:prstGeom>
            <a:solidFill>
              <a:srgbClr val="1E5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0" name="Picture 2" descr="C:\Users\Gauri\Desktop\PPT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488" y="103974"/>
              <a:ext cx="2146312" cy="394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1" name="Straight Connector 110"/>
          <p:cNvCxnSpPr/>
          <p:nvPr/>
        </p:nvCxnSpPr>
        <p:spPr>
          <a:xfrm flipV="1">
            <a:off x="495300" y="1199174"/>
            <a:ext cx="7405712" cy="20026"/>
          </a:xfrm>
          <a:prstGeom prst="line">
            <a:avLst/>
          </a:prstGeom>
          <a:ln w="28575">
            <a:solidFill>
              <a:srgbClr val="1E5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95300" y="1752600"/>
            <a:ext cx="2933700" cy="0"/>
          </a:xfrm>
          <a:prstGeom prst="line">
            <a:avLst/>
          </a:prstGeom>
          <a:ln w="19050" cmpd="sng">
            <a:solidFill>
              <a:srgbClr val="FFDC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3352800" y="1676400"/>
            <a:ext cx="152400" cy="152400"/>
          </a:xfrm>
          <a:prstGeom prst="ellipse">
            <a:avLst/>
          </a:prstGeom>
          <a:solidFill>
            <a:srgbClr val="FFDC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495300" y="1447800"/>
            <a:ext cx="527007" cy="276999"/>
          </a:xfrm>
          <a:prstGeom prst="rect">
            <a:avLst/>
          </a:prstGeom>
          <a:solidFill>
            <a:srgbClr val="FFDC1B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1997</a:t>
            </a:r>
            <a:endParaRPr lang="en-US" sz="1200" b="1" dirty="0">
              <a:solidFill>
                <a:srgbClr val="FFFFFF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04813" y="1765875"/>
            <a:ext cx="2262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Commenced operations as a Money changer and Merchant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Banker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4029075" y="1942326"/>
            <a:ext cx="152400" cy="152400"/>
          </a:xfrm>
          <a:prstGeom prst="ellipse">
            <a:avLst/>
          </a:prstGeom>
          <a:solidFill>
            <a:srgbClr val="FF9D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>
            <a:off x="4105275" y="2031772"/>
            <a:ext cx="4350762" cy="0"/>
          </a:xfrm>
          <a:prstGeom prst="line">
            <a:avLst/>
          </a:prstGeom>
          <a:ln w="19050" cmpd="sng">
            <a:solidFill>
              <a:srgbClr val="FF9D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929030" y="1707951"/>
            <a:ext cx="527007" cy="276999"/>
          </a:xfrm>
          <a:prstGeom prst="rect">
            <a:avLst/>
          </a:prstGeom>
          <a:solidFill>
            <a:srgbClr val="FF9D3C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2001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400800" y="2044987"/>
            <a:ext cx="2447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indent="-114300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Commenced our Project Finance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business.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3124200" y="2404646"/>
            <a:ext cx="152400" cy="152400"/>
          </a:xfrm>
          <a:prstGeom prst="ellipse">
            <a:avLst/>
          </a:prstGeom>
          <a:solidFill>
            <a:srgbClr val="B500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495300" y="2480846"/>
            <a:ext cx="2590798" cy="0"/>
          </a:xfrm>
          <a:prstGeom prst="line">
            <a:avLst/>
          </a:prstGeom>
          <a:ln w="19050" cmpd="sng">
            <a:solidFill>
              <a:srgbClr val="B500A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95300" y="2161401"/>
            <a:ext cx="527007" cy="276999"/>
          </a:xfrm>
          <a:prstGeom prst="rect">
            <a:avLst/>
          </a:prstGeom>
          <a:solidFill>
            <a:srgbClr val="B500AD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2006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1000" y="2480846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Started our Institutional Broking business.</a:t>
            </a:r>
          </a:p>
        </p:txBody>
      </p:sp>
      <p:sp>
        <p:nvSpPr>
          <p:cNvPr id="124" name="Oval 123"/>
          <p:cNvSpPr/>
          <p:nvPr/>
        </p:nvSpPr>
        <p:spPr>
          <a:xfrm>
            <a:off x="3308351" y="2899511"/>
            <a:ext cx="152400" cy="152400"/>
          </a:xfrm>
          <a:prstGeom prst="ellipse">
            <a:avLst/>
          </a:prstGeom>
          <a:solidFill>
            <a:srgbClr val="3900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 flipV="1">
            <a:off x="3429000" y="2971800"/>
            <a:ext cx="5046087" cy="1"/>
          </a:xfrm>
          <a:prstGeom prst="line">
            <a:avLst/>
          </a:prstGeom>
          <a:ln w="19050" cmpd="sng">
            <a:solidFill>
              <a:srgbClr val="3900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948080" y="2667000"/>
            <a:ext cx="527007" cy="276999"/>
          </a:xfrm>
          <a:prstGeom prst="rect">
            <a:avLst/>
          </a:prstGeom>
          <a:solidFill>
            <a:srgbClr val="3900D5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2010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400800" y="2971800"/>
            <a:ext cx="2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JV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with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CFC, Hong Kong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 offer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Asset Management Services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5105400" y="3202005"/>
            <a:ext cx="152400" cy="152400"/>
          </a:xfrm>
          <a:prstGeom prst="ellipse">
            <a:avLst/>
          </a:prstGeom>
          <a:solidFill>
            <a:srgbClr val="1793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/>
          <p:cNvCxnSpPr>
            <a:stCxn id="128" idx="2"/>
          </p:cNvCxnSpPr>
          <p:nvPr/>
        </p:nvCxnSpPr>
        <p:spPr>
          <a:xfrm flipH="1">
            <a:off x="495301" y="3278205"/>
            <a:ext cx="4610099" cy="0"/>
          </a:xfrm>
          <a:prstGeom prst="line">
            <a:avLst/>
          </a:prstGeom>
          <a:ln w="19050" cmpd="sng">
            <a:solidFill>
              <a:srgbClr val="1793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495300" y="2971800"/>
            <a:ext cx="518516" cy="276999"/>
          </a:xfrm>
          <a:prstGeom prst="rect">
            <a:avLst/>
          </a:prstGeom>
          <a:solidFill>
            <a:srgbClr val="1793D5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2011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81000" y="3264334"/>
            <a:ext cx="335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Set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up a Wealth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Management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vertical to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offer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Investment Advisory,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Portfolio Management and Family Office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Services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6934200" y="4072751"/>
            <a:ext cx="152400" cy="152400"/>
          </a:xfrm>
          <a:prstGeom prst="ellipse">
            <a:avLst/>
          </a:prstGeom>
          <a:solidFill>
            <a:srgbClr val="1FCF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/>
          <p:cNvCxnSpPr/>
          <p:nvPr/>
        </p:nvCxnSpPr>
        <p:spPr>
          <a:xfrm flipH="1">
            <a:off x="495300" y="4155185"/>
            <a:ext cx="6518297" cy="0"/>
          </a:xfrm>
          <a:prstGeom prst="line">
            <a:avLst/>
          </a:prstGeom>
          <a:ln w="19050" cmpd="sng">
            <a:solidFill>
              <a:srgbClr val="1FCF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495300" y="3837801"/>
            <a:ext cx="527007" cy="276999"/>
          </a:xfrm>
          <a:prstGeom prst="rect">
            <a:avLst/>
          </a:prstGeom>
          <a:solidFill>
            <a:srgbClr val="1FCFA4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81000" y="4157246"/>
            <a:ext cx="396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indent="-114300" algn="just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Launched </a:t>
            </a:r>
            <a:r>
              <a:rPr lang="en-US" sz="1000" u="sng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www.centrumforex.com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an online portal to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Exchange Currency</a:t>
            </a:r>
          </a:p>
          <a:p>
            <a:pPr marL="114300" lvl="0" indent="-114300" algn="just"/>
            <a:endParaRPr 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81000" y="531489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indent="-114300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Commenced operations in Insurance Distribution,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Housing Finance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, SME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Finance</a:t>
            </a:r>
          </a:p>
        </p:txBody>
      </p:sp>
      <p:sp>
        <p:nvSpPr>
          <p:cNvPr id="137" name="Oval 136"/>
          <p:cNvSpPr/>
          <p:nvPr/>
        </p:nvSpPr>
        <p:spPr>
          <a:xfrm>
            <a:off x="7051697" y="4857690"/>
            <a:ext cx="152400" cy="152400"/>
          </a:xfrm>
          <a:prstGeom prst="ellipse">
            <a:avLst/>
          </a:prstGeom>
          <a:solidFill>
            <a:srgbClr val="20D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/>
        </p:nvCxnSpPr>
        <p:spPr>
          <a:xfrm flipH="1">
            <a:off x="495300" y="4933890"/>
            <a:ext cx="6594497" cy="0"/>
          </a:xfrm>
          <a:prstGeom prst="line">
            <a:avLst/>
          </a:prstGeom>
          <a:ln w="19050" cmpd="sng">
            <a:solidFill>
              <a:srgbClr val="20D71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495300" y="4614406"/>
            <a:ext cx="527007" cy="276999"/>
          </a:xfrm>
          <a:prstGeom prst="rect">
            <a:avLst/>
          </a:prstGeom>
          <a:solidFill>
            <a:srgbClr val="20D71E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140" name="Oval 139"/>
          <p:cNvSpPr/>
          <p:nvPr/>
        </p:nvSpPr>
        <p:spPr>
          <a:xfrm>
            <a:off x="5943600" y="6049804"/>
            <a:ext cx="152400" cy="152400"/>
          </a:xfrm>
          <a:prstGeom prst="ellipse">
            <a:avLst/>
          </a:prstGeom>
          <a:solidFill>
            <a:srgbClr val="C5DC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/>
          <p:cNvCxnSpPr>
            <a:stCxn id="140" idx="6"/>
          </p:cNvCxnSpPr>
          <p:nvPr/>
        </p:nvCxnSpPr>
        <p:spPr>
          <a:xfrm flipH="1">
            <a:off x="495300" y="6126004"/>
            <a:ext cx="5600700" cy="0"/>
          </a:xfrm>
          <a:prstGeom prst="line">
            <a:avLst/>
          </a:prstGeom>
          <a:ln w="19050" cmpd="sng">
            <a:solidFill>
              <a:srgbClr val="C5DC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495300" y="5821204"/>
            <a:ext cx="527007" cy="276999"/>
          </a:xfrm>
          <a:prstGeom prst="rect">
            <a:avLst/>
          </a:prstGeom>
          <a:solidFill>
            <a:srgbClr val="C5DC0F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2017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404813" y="6154579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indent="-114300" algn="just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Received a Direct Insurance Broking License</a:t>
            </a:r>
          </a:p>
          <a:p>
            <a:pPr marL="114300" lvl="0" indent="-114300" algn="just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114300" lvl="0" indent="-114300" algn="just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Acquired MFI portfolio of FirstRand Bank, India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81000" y="4933890"/>
            <a:ext cx="4819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Launched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our maiden PE fund –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Kalpavriksh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 Launched Centrum Pay – An innovative Mobile wallet backed by a physical card</a:t>
            </a:r>
          </a:p>
          <a:p>
            <a:pPr marL="114300" lvl="0" indent="-114300"/>
            <a:endParaRPr 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495300" y="5410200"/>
            <a:ext cx="8191500" cy="1371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12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0200"/>
            <a:ext cx="2178756" cy="588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00" y="2819400"/>
            <a:ext cx="8191500" cy="251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95300" y="1371600"/>
            <a:ext cx="1981200" cy="30953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Equity Capital Markets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69633" y="1371600"/>
            <a:ext cx="1981200" cy="30953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Debt Capital Markets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43966" y="1371600"/>
            <a:ext cx="1981200" cy="30953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Corporate Finance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718300" y="1371600"/>
            <a:ext cx="1981200" cy="30953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Infrastructure &amp; Defence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/>
          <a:stretch/>
        </p:blipFill>
        <p:spPr>
          <a:xfrm>
            <a:off x="690562" y="2952619"/>
            <a:ext cx="1136594" cy="1108364"/>
          </a:xfrm>
          <a:prstGeom prst="rect">
            <a:avLst/>
          </a:prstGeom>
        </p:spPr>
      </p:pic>
      <p:pic>
        <p:nvPicPr>
          <p:cNvPr id="17" name="Picture 8" descr="http://centrm.foxymoron.tv/uploads/fund_managed_by/img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/>
          <a:stretch/>
        </p:blipFill>
        <p:spPr bwMode="auto">
          <a:xfrm>
            <a:off x="3188855" y="2921883"/>
            <a:ext cx="1124366" cy="110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://centrm.foxymoron.tv/uploads/fund_managed_by/img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/>
          <a:stretch/>
        </p:blipFill>
        <p:spPr bwMode="auto">
          <a:xfrm>
            <a:off x="6025247" y="2939206"/>
            <a:ext cx="1124366" cy="110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09600" y="4092001"/>
            <a:ext cx="23279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 err="1" smtClean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Rajendra</a:t>
            </a:r>
            <a:r>
              <a:rPr lang="en-IN" sz="1400" b="1" dirty="0" smtClean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IN" sz="1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Naik</a:t>
            </a:r>
          </a:p>
          <a:p>
            <a:r>
              <a:rPr lang="en-IN" sz="12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MD – Investment Banking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Total Experience </a:t>
            </a:r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 20 </a:t>
            </a:r>
            <a:r>
              <a:rPr lang="en-IN" sz="1000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yrs</a:t>
            </a:r>
            <a:endParaRPr lang="en-IN" sz="10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Previous assignment – Apple Finance</a:t>
            </a:r>
            <a:endParaRPr lang="en-IN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Joined Centrum in 1997</a:t>
            </a:r>
          </a:p>
          <a:p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MMS </a:t>
            </a:r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 Mumbai </a:t>
            </a:r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University</a:t>
            </a:r>
            <a:endParaRPr lang="en-IN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4200" y="4060983"/>
            <a:ext cx="28020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 smtClean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K. R. </a:t>
            </a:r>
            <a:r>
              <a:rPr lang="en-IN" sz="1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Menon</a:t>
            </a:r>
          </a:p>
          <a:p>
            <a:r>
              <a:rPr lang="en-IN" sz="12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ED – Debt Syndication</a:t>
            </a:r>
          </a:p>
          <a:p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Total Experience – 30 </a:t>
            </a:r>
            <a:r>
              <a:rPr lang="en-IN" sz="1000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yrs</a:t>
            </a:r>
            <a:endParaRPr lang="en-IN" sz="10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Previous assignment - Wachovia Bank</a:t>
            </a:r>
          </a:p>
          <a:p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Joined Centrum in 2007</a:t>
            </a:r>
          </a:p>
          <a:p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LLB – Mumbai University</a:t>
            </a:r>
          </a:p>
          <a:p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en-IN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25246" y="4041338"/>
            <a:ext cx="27377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Sandeep </a:t>
            </a:r>
            <a:r>
              <a:rPr lang="en-IN" sz="1400" b="1" dirty="0" err="1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Upadhyay</a:t>
            </a:r>
            <a:endParaRPr lang="en-IN" sz="1400" b="1" dirty="0">
              <a:solidFill>
                <a:srgbClr val="1E5AA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12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MD &amp; CEO – Infrastructure Advisory</a:t>
            </a:r>
          </a:p>
          <a:p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Total Experience – 15 </a:t>
            </a:r>
            <a:r>
              <a:rPr lang="en-IN" sz="1000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yrs</a:t>
            </a:r>
            <a:endParaRPr lang="en-IN" sz="10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Previous assignments – IL&amp;FS &amp; SBI Capital</a:t>
            </a:r>
          </a:p>
          <a:p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Joined Centrum in 2008</a:t>
            </a:r>
          </a:p>
          <a:p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MBA - XLRI.</a:t>
            </a:r>
            <a:endParaRPr lang="en-IN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565" y="5552182"/>
            <a:ext cx="79295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Highlights: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Centrum has raised over </a:t>
            </a:r>
            <a:r>
              <a:rPr lang="en-IN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INR 2 </a:t>
            </a:r>
            <a:r>
              <a:rPr lang="en-IN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trillion of Capital for the industry.</a:t>
            </a:r>
            <a:endParaRPr lang="en-IN" sz="12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Marquee Projects include - Bandra Worli </a:t>
            </a:r>
            <a:r>
              <a:rPr lang="en-IN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Sea Link </a:t>
            </a:r>
            <a:r>
              <a:rPr lang="en-IN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&amp; Mumbai Pune express </a:t>
            </a:r>
            <a:r>
              <a:rPr lang="en-IN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way. </a:t>
            </a:r>
            <a:endParaRPr lang="en-IN" sz="12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Only Investment Bank in India with an expert team for Infrastructure &amp; </a:t>
            </a:r>
            <a:r>
              <a:rPr lang="en-IN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Defence.</a:t>
            </a:r>
            <a:endParaRPr lang="en-IN" sz="12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2665" y="681335"/>
            <a:ext cx="72109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N" sz="2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Investment Banking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0" y="2"/>
            <a:ext cx="9144000" cy="589385"/>
            <a:chOff x="0" y="0"/>
            <a:chExt cx="9144000" cy="589385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9144000" cy="589385"/>
            </a:xfrm>
            <a:prstGeom prst="rect">
              <a:avLst/>
            </a:prstGeom>
            <a:solidFill>
              <a:srgbClr val="1E5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2" descr="C:\Users\Gauri\Desktop\PPT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488" y="103974"/>
              <a:ext cx="2146312" cy="3949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Rounded Rectangle 35"/>
          <p:cNvSpPr/>
          <p:nvPr/>
        </p:nvSpPr>
        <p:spPr>
          <a:xfrm>
            <a:off x="493505" y="1719422"/>
            <a:ext cx="1981200" cy="102377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IPOs</a:t>
            </a: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, FPOs, QIPs, Company Valuations, Buybacks, ADRs &amp; GDRs,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568437" y="1719422"/>
            <a:ext cx="1981200" cy="102377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Working Capital, Trade Finance, Bill Discounting,  Corporate Loans, Project Finance, Foreign Currency </a:t>
            </a: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Loans</a:t>
            </a: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, Stressed Asset Resolution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643369" y="1719422"/>
            <a:ext cx="1981200" cy="102377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Capital Structuring Leverage,</a:t>
            </a:r>
          </a:p>
          <a:p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Re-Financing &amp; Mezzanine Financing, </a:t>
            </a: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M&amp;A, Liquidity </a:t>
            </a: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705600" y="1646818"/>
            <a:ext cx="1981200" cy="109638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Infrastructure: </a:t>
            </a: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M&amp;A, </a:t>
            </a: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Private </a:t>
            </a: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Equity, Bid </a:t>
            </a: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Advisory, </a:t>
            </a: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Structured Funding, Insolvency &amp; Bankruptcy resolution.</a:t>
            </a:r>
            <a:endParaRPr lang="en-IN" sz="1000" dirty="0">
              <a:solidFill>
                <a:schemeClr val="tx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Defence: </a:t>
            </a: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Entry Strategy, JV / Partnerships</a:t>
            </a:r>
            <a:endParaRPr lang="en-IN" sz="1000" dirty="0">
              <a:solidFill>
                <a:schemeClr val="tx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2895600" y="2917983"/>
            <a:ext cx="0" cy="2173720"/>
          </a:xfrm>
          <a:prstGeom prst="line">
            <a:avLst/>
          </a:prstGeom>
          <a:ln w="19050">
            <a:solidFill>
              <a:srgbClr val="1E5A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0562" y="2917983"/>
            <a:ext cx="0" cy="12392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4837" y="4060983"/>
            <a:ext cx="13354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756903" y="2939206"/>
            <a:ext cx="0" cy="2173720"/>
          </a:xfrm>
          <a:prstGeom prst="line">
            <a:avLst/>
          </a:prstGeom>
          <a:ln w="19050">
            <a:solidFill>
              <a:srgbClr val="1E5A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177839" y="2897208"/>
            <a:ext cx="0" cy="12392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092114" y="4040208"/>
            <a:ext cx="13354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014231" y="2916403"/>
            <a:ext cx="0" cy="12392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928506" y="4038600"/>
            <a:ext cx="13354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95300" y="1199174"/>
            <a:ext cx="7405712" cy="20026"/>
          </a:xfrm>
          <a:prstGeom prst="line">
            <a:avLst/>
          </a:prstGeom>
          <a:ln w="28575">
            <a:solidFill>
              <a:srgbClr val="1E5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57215"/>
            <a:ext cx="656096" cy="65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1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65596" y="5105400"/>
            <a:ext cx="8299782" cy="134677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12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26736"/>
            <a:ext cx="2178756" cy="58826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95300" y="3621302"/>
            <a:ext cx="8299782" cy="1346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5300" y="1280924"/>
            <a:ext cx="7048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solidFill>
                  <a:srgbClr val="2A2A2A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 full service brokerage house offering services to Institutional and Non-Institutional investors. It offers advisory and execution platforms for Equities and </a:t>
            </a:r>
            <a:r>
              <a:rPr lang="en-IN" sz="1200" dirty="0" smtClean="0">
                <a:solidFill>
                  <a:srgbClr val="2A2A2A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Derivatives.</a:t>
            </a:r>
            <a:endParaRPr lang="en-IN" sz="12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16" name="Picture 16" descr="http://centrm.foxymoron.tv/uploads/fund_managed_by/gaurav-bhanda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52" y="3679355"/>
            <a:ext cx="1108364" cy="1108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entrm.foxymoron.tv/uploads/fund_managed_by/paresh-sha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67" y="3680959"/>
            <a:ext cx="1104399" cy="110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808655" y="3690365"/>
            <a:ext cx="26969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Gaurav Bhandari</a:t>
            </a:r>
          </a:p>
          <a:p>
            <a:pPr fontAlgn="base"/>
            <a:r>
              <a:rPr lang="en-IN" sz="1200" b="1" i="0" u="none" strike="noStrike" dirty="0">
                <a:effectLst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MD – Institutional Equities (Sales</a:t>
            </a:r>
            <a:r>
              <a:rPr lang="en-IN" sz="1200" b="1" i="0" u="none" strike="noStrike" dirty="0" smtClean="0">
                <a:effectLst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)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Total Experience – 17 </a:t>
            </a:r>
            <a:r>
              <a:rPr lang="en-IN" sz="10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yrs</a:t>
            </a:r>
            <a:endParaRPr lang="en-IN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Previous </a:t>
            </a:r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assignment </a:t>
            </a:r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 ICICI Securities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Joined Centrum in 2009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Executive </a:t>
            </a:r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MBA – IIM Calcutta</a:t>
            </a:r>
            <a:endParaRPr lang="en-IN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14805" y="3656582"/>
            <a:ext cx="287199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400" b="1" dirty="0" err="1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Paresh</a:t>
            </a:r>
            <a:r>
              <a:rPr lang="en-IN" sz="1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Shah</a:t>
            </a:r>
          </a:p>
          <a:p>
            <a:pPr fontAlgn="base"/>
            <a:r>
              <a:rPr lang="en-IN" sz="1200" b="1" i="0" u="none" strike="noStrike" dirty="0">
                <a:effectLst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MD – Institutional Equities </a:t>
            </a:r>
            <a:br>
              <a:rPr lang="en-IN" sz="1200" b="1" i="0" u="none" strike="noStrike" dirty="0">
                <a:effectLst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</a:br>
            <a:r>
              <a:rPr lang="en-IN" sz="1200" b="1" i="0" u="none" strike="noStrike" dirty="0">
                <a:effectLst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(Sales Trading</a:t>
            </a:r>
            <a:r>
              <a:rPr lang="en-IN" sz="1200" i="0" u="none" strike="noStrike" dirty="0">
                <a:effectLst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)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Total Experience – </a:t>
            </a:r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25 </a:t>
            </a:r>
            <a:r>
              <a:rPr lang="en-IN" sz="10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yrs</a:t>
            </a:r>
            <a:endParaRPr lang="en-IN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Previous </a:t>
            </a:r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assignment </a:t>
            </a:r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 IDFC Securities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Joined Centrum in </a:t>
            </a:r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2013</a:t>
            </a:r>
            <a:endParaRPr lang="en-IN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Chartered Accountant</a:t>
            </a:r>
            <a:endParaRPr lang="en-IN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2665" y="681335"/>
            <a:ext cx="72109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N" sz="2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Stock Broking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0" y="2"/>
            <a:ext cx="9144000" cy="589385"/>
            <a:chOff x="0" y="0"/>
            <a:chExt cx="9144000" cy="589385"/>
          </a:xfrm>
        </p:grpSpPr>
        <p:sp>
          <p:nvSpPr>
            <p:cNvPr id="23" name="Rectangle 22"/>
            <p:cNvSpPr/>
            <p:nvPr/>
          </p:nvSpPr>
          <p:spPr>
            <a:xfrm>
              <a:off x="0" y="0"/>
              <a:ext cx="9144000" cy="589385"/>
            </a:xfrm>
            <a:prstGeom prst="rect">
              <a:avLst/>
            </a:prstGeom>
            <a:solidFill>
              <a:srgbClr val="1E5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" descr="C:\Users\Gauri\Desktop\PPT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488" y="103974"/>
              <a:ext cx="2146312" cy="3949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ounded Rectangle 24"/>
          <p:cNvSpPr/>
          <p:nvPr/>
        </p:nvSpPr>
        <p:spPr>
          <a:xfrm>
            <a:off x="495299" y="1833532"/>
            <a:ext cx="2781299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Institutional Equities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93504" y="2358444"/>
            <a:ext cx="2783095" cy="116769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Specialisation </a:t>
            </a: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 midcap research </a:t>
            </a: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segment, </a:t>
            </a: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primary equity offerings, including IPOs/QIPs, catering specifically to domestic institutional investors.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401414" y="1833532"/>
            <a:ext cx="1703985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Institutional Research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401415" y="2358444"/>
            <a:ext cx="1703985" cy="116769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Niche Midcap ideas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12 Sectors under coverage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Theme based research initiatives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228767" y="1831166"/>
            <a:ext cx="1703985" cy="451078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Investor Conferences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228768" y="2356078"/>
            <a:ext cx="1703985" cy="117005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Centrum Corporate </a:t>
            </a: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Connect</a:t>
            </a:r>
            <a:endParaRPr lang="en-IN" sz="1000" dirty="0">
              <a:solidFill>
                <a:schemeClr val="tx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Feet on the Street </a:t>
            </a:r>
            <a:endParaRPr lang="en-IN" sz="1000" dirty="0" smtClean="0">
              <a:solidFill>
                <a:schemeClr val="tx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1st </a:t>
            </a: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ever Steel Symposium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endParaRPr lang="en-IN" sz="1000" dirty="0">
              <a:solidFill>
                <a:schemeClr val="tx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059597" y="1828800"/>
            <a:ext cx="1705781" cy="453444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Private Client Services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059598" y="2353712"/>
            <a:ext cx="1703985" cy="117242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Portfolio Diagnosis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Continuous Review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Interaction &amp; Collaborated process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endParaRPr lang="en-IN" sz="1000" dirty="0">
              <a:solidFill>
                <a:schemeClr val="tx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4692" y="5262771"/>
            <a:ext cx="77973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Highlights:</a:t>
            </a:r>
          </a:p>
          <a:p>
            <a:endParaRPr lang="en-IN" sz="105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Our path-breaking research on midcap stocks has received several accolades from institutional investors.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</a:t>
            </a:r>
            <a:r>
              <a:rPr lang="en-IN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ur </a:t>
            </a:r>
            <a:r>
              <a:rPr lang="en-IN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ideas have been highlighted on </a:t>
            </a:r>
            <a:r>
              <a:rPr lang="en-IN" sz="12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several </a:t>
            </a:r>
            <a:r>
              <a:rPr lang="en-IN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occasions in HDFC MF's 'Annual Top Ideas‘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Our analysts are mentioned regularly in polls conducted by institutional investors and </a:t>
            </a:r>
            <a:r>
              <a:rPr lang="en-IN" sz="12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Asiamoney</a:t>
            </a:r>
            <a:r>
              <a:rPr lang="en-IN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</a:t>
            </a:r>
            <a:endParaRPr lang="en-IN" sz="1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4505593" y="3679355"/>
            <a:ext cx="0" cy="1222309"/>
          </a:xfrm>
          <a:prstGeom prst="line">
            <a:avLst/>
          </a:prstGeom>
          <a:ln w="19050">
            <a:solidFill>
              <a:srgbClr val="1E5A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70417" y="3644719"/>
            <a:ext cx="0" cy="12392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692" y="4787719"/>
            <a:ext cx="1223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676567" y="3662404"/>
            <a:ext cx="0" cy="12392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90842" y="4787719"/>
            <a:ext cx="1223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95300" y="1199174"/>
            <a:ext cx="7405712" cy="20026"/>
          </a:xfrm>
          <a:prstGeom prst="line">
            <a:avLst/>
          </a:prstGeom>
          <a:ln w="28575">
            <a:solidFill>
              <a:srgbClr val="1E5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1208-0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24" y="838200"/>
            <a:ext cx="1194870" cy="59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600200" y="4812734"/>
            <a:ext cx="5708396" cy="181666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12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724400"/>
            <a:ext cx="2178756" cy="58826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43000" y="3240563"/>
            <a:ext cx="6470644" cy="14959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centrm.foxymoron.tv/uploads/fund_managed_by/ranjan-gho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04" y="3436292"/>
            <a:ext cx="1074552" cy="110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44404" y="3375138"/>
            <a:ext cx="31960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400" b="1" dirty="0" err="1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Ranjan</a:t>
            </a:r>
            <a:r>
              <a:rPr lang="en-IN" sz="1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Ghosh</a:t>
            </a:r>
          </a:p>
          <a:p>
            <a:pPr fontAlgn="base"/>
            <a:r>
              <a:rPr lang="en-IN" sz="1200" b="1" i="0" u="none" strike="noStrike" dirty="0">
                <a:effectLst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MD &amp; CEO </a:t>
            </a:r>
            <a:r>
              <a:rPr lang="en-IN" sz="1200" b="1" i="0" u="none" strike="noStrike" dirty="0" smtClean="0">
                <a:effectLst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 NBFC</a:t>
            </a:r>
          </a:p>
          <a:p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Total Experience – 26 </a:t>
            </a:r>
            <a:r>
              <a:rPr lang="en-IN" sz="1000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yrs</a:t>
            </a:r>
            <a:endParaRPr lang="en-IN" sz="10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Previous </a:t>
            </a:r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assignments – Standard Chartered &amp; HSBC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Joined Centrum in 2016</a:t>
            </a:r>
          </a:p>
          <a:p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MBA </a:t>
            </a:r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</a:t>
            </a:r>
            <a:r>
              <a:rPr lang="en-IN" sz="1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The University of Northern </a:t>
            </a:r>
            <a:r>
              <a:rPr lang="en-IN" sz="1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Iowa</a:t>
            </a:r>
            <a:endParaRPr lang="en-IN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fontAlgn="base"/>
            <a:endParaRPr lang="en-IN" sz="1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665" y="681335"/>
            <a:ext cx="72109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N" sz="2400" b="1" dirty="0">
                <a:solidFill>
                  <a:srgbClr val="1E5AA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Business Loans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2"/>
            <a:ext cx="9144000" cy="589385"/>
            <a:chOff x="0" y="0"/>
            <a:chExt cx="9144000" cy="589385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9144000" cy="589385"/>
            </a:xfrm>
            <a:prstGeom prst="rect">
              <a:avLst/>
            </a:prstGeom>
            <a:solidFill>
              <a:srgbClr val="1E5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C:\Users\Gauri\Desktop\PPT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488" y="103974"/>
              <a:ext cx="2146312" cy="3949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ounded Rectangle 18"/>
          <p:cNvSpPr/>
          <p:nvPr/>
        </p:nvSpPr>
        <p:spPr>
          <a:xfrm>
            <a:off x="114301" y="1752955"/>
            <a:ext cx="2781299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Credit </a:t>
            </a:r>
            <a:r>
              <a:rPr lang="en-I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Solutions for Emerging Corporates</a:t>
            </a:r>
            <a:endParaRPr lang="en-IN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2505" y="2223332"/>
            <a:ext cx="2783095" cy="94103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Structured Credit Solutions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Working Capital Solutions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Promoter Financing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Real Estate Finance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Lending to Microfinance / MSME sectors.</a:t>
            </a:r>
            <a:endParaRPr lang="en-IN" sz="1000" dirty="0">
              <a:solidFill>
                <a:schemeClr val="tx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07328" y="1752955"/>
            <a:ext cx="2781299" cy="448712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Supply Chain Solutions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207329" y="2208915"/>
            <a:ext cx="2783095" cy="93213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Dealer Finance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Receivables Discounting Finance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Receivable Finance solutions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06104" y="4845784"/>
            <a:ext cx="56024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rgbClr val="FFFFFF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Highlights:</a:t>
            </a:r>
          </a:p>
          <a:p>
            <a:endParaRPr lang="en-IN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4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Commenced operations in 2017. Currently have </a:t>
            </a:r>
            <a:r>
              <a:rPr lang="en-IN" sz="14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 team of 30 professionals, </a:t>
            </a:r>
            <a:r>
              <a:rPr lang="en-IN" sz="14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 Mumbai, Delhi</a:t>
            </a:r>
            <a:r>
              <a:rPr lang="en-IN" sz="14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, Kolkata, Ahmedabad</a:t>
            </a:r>
            <a:r>
              <a:rPr lang="en-IN" sz="14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, &amp; Baroda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endParaRPr lang="en-IN" sz="1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4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We aim to reach an asset book of </a:t>
            </a:r>
            <a:r>
              <a:rPr lang="en-IN" sz="1400" dirty="0" err="1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Rs</a:t>
            </a:r>
            <a:r>
              <a:rPr lang="en-IN" sz="14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 7000 crores by 2022</a:t>
            </a:r>
            <a:r>
              <a:rPr lang="en-IN" sz="14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</a:t>
            </a:r>
            <a:br>
              <a:rPr lang="en-IN" sz="14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</a:br>
            <a:endParaRPr lang="en-IN" sz="14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4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Acquired MFI business of FirstRand Bank, India</a:t>
            </a:r>
            <a:endParaRPr lang="en-IN" sz="14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983823" y="3392967"/>
            <a:ext cx="0" cy="12392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98098" y="4535967"/>
            <a:ext cx="1223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95300" y="1280924"/>
            <a:ext cx="8191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Providing Business Loans in Metro &amp; Tier 2 Cities 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79" y="720725"/>
            <a:ext cx="8445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495300" y="1199174"/>
            <a:ext cx="7405712" cy="20026"/>
          </a:xfrm>
          <a:prstGeom prst="line">
            <a:avLst/>
          </a:prstGeom>
          <a:ln w="28575">
            <a:solidFill>
              <a:srgbClr val="1E5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286501" y="1752787"/>
            <a:ext cx="2781299" cy="448881"/>
          </a:xfrm>
          <a:prstGeom prst="roundRect">
            <a:avLst>
              <a:gd name="adj" fmla="val 0"/>
            </a:avLst>
          </a:prstGeom>
          <a:solidFill>
            <a:srgbClr val="1E5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Micro Finance</a:t>
            </a:r>
            <a:endParaRPr lang="en-IN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84705" y="2222903"/>
            <a:ext cx="2783095" cy="93028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Joint liability group (JLG) mode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Underserved &amp; </a:t>
            </a: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Unserved </a:t>
            </a:r>
            <a:r>
              <a:rPr lang="en-IN" sz="1000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customers in semi urban </a:t>
            </a: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areas</a:t>
            </a:r>
          </a:p>
          <a:p>
            <a:pPr marL="285750" indent="-285750" fontAlgn="base">
              <a:buClr>
                <a:schemeClr val="accent2"/>
              </a:buClr>
              <a:buFont typeface="Arial" pitchFamily="34" charset="0"/>
              <a:buChar char="►"/>
            </a:pP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Borrowers operating small businesses</a:t>
            </a:r>
          </a:p>
        </p:txBody>
      </p:sp>
    </p:spTree>
    <p:extLst>
      <p:ext uri="{BB962C8B-B14F-4D97-AF65-F5344CB8AC3E}">
        <p14:creationId xmlns:p14="http://schemas.microsoft.com/office/powerpoint/2010/main" val="28757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14862</TotalTime>
  <Words>2044</Words>
  <Application>Microsoft Office PowerPoint</Application>
  <PresentationFormat>On-screen Show (4:3)</PresentationFormat>
  <Paragraphs>413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Tahoma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0200091</dc:creator>
  <cp:lastModifiedBy>Rabhir Sainani</cp:lastModifiedBy>
  <cp:revision>900</cp:revision>
  <cp:lastPrinted>2016-06-23T06:16:17Z</cp:lastPrinted>
  <dcterms:created xsi:type="dcterms:W3CDTF">2013-06-17T05:09:36Z</dcterms:created>
  <dcterms:modified xsi:type="dcterms:W3CDTF">2017-11-10T11:42:36Z</dcterms:modified>
</cp:coreProperties>
</file>