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56" r:id="rId2"/>
    <p:sldId id="257" r:id="rId3"/>
    <p:sldId id="258" r:id="rId4"/>
    <p:sldId id="289" r:id="rId5"/>
    <p:sldId id="290" r:id="rId6"/>
    <p:sldId id="288" r:id="rId7"/>
    <p:sldId id="260" r:id="rId8"/>
    <p:sldId id="261" r:id="rId9"/>
    <p:sldId id="262" r:id="rId10"/>
    <p:sldId id="263" r:id="rId11"/>
    <p:sldId id="264" r:id="rId12"/>
    <p:sldId id="265"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2" r:id="rId27"/>
    <p:sldId id="283" r:id="rId28"/>
    <p:sldId id="286" r:id="rId29"/>
    <p:sldId id="287" r:id="rId30"/>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78" autoAdjust="0"/>
  </p:normalViewPr>
  <p:slideViewPr>
    <p:cSldViewPr>
      <p:cViewPr varScale="1">
        <p:scale>
          <a:sx n="85" d="100"/>
          <a:sy n="85" d="100"/>
        </p:scale>
        <p:origin x="100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Rectangle 1"/>
          <p:cNvSpPr>
            <a:spLocks noGrp="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atin typeface="Calibri" pitchFamily="34" charset="0"/>
              </a:defRPr>
            </a:lvl1pPr>
          </a:lstStyle>
          <a:p>
            <a:pPr>
              <a:defRPr/>
            </a:pPr>
            <a:endParaRPr lang="fr-CA"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3528F1D8-FF05-4DE3-B611-DCE0027B58A9}" type="datetimeFigureOut">
              <a:rPr lang="fr-FR"/>
              <a:pPr>
                <a:defRPr/>
              </a:pPr>
              <a:t>26/10/2018</a:t>
            </a:fld>
            <a:endParaRPr lang="fr-CA" dirty="0"/>
          </a:p>
        </p:txBody>
      </p:sp>
      <p:sp>
        <p:nvSpPr>
          <p:cNvPr id="6148" name="Rectangle 3"/>
          <p:cNvSpPr>
            <a:spLocks noGrp="1" noRot="1" noChangeAspect="1"/>
          </p:cNvSpPr>
          <p:nvPr>
            <p:ph type="sldImg" idx="2"/>
          </p:nvPr>
        </p:nvSpPr>
        <p:spPr bwMode="auto">
          <a:xfrm>
            <a:off x="1143000" y="685800"/>
            <a:ext cx="4572000" cy="3429000"/>
          </a:xfrm>
          <a:prstGeom prst="rect">
            <a:avLst/>
          </a:prstGeom>
          <a:noFill/>
          <a:ln w="12700">
            <a:solidFill>
              <a:srgbClr val="000000"/>
            </a:solidFill>
            <a:miter lim="800000"/>
            <a:headEnd/>
            <a:tailEnd/>
          </a:ln>
        </p:spPr>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CA" noProof="0"/>
          </a:p>
        </p:txBody>
      </p:sp>
      <p:sp>
        <p:nvSpPr>
          <p:cNvPr id="14342" name="Rectangle 5"/>
          <p:cNvSpPr>
            <a:spLocks noGrp="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atin typeface="Calibri" pitchFamily="34" charset="0"/>
              </a:defRPr>
            </a:lvl1pPr>
          </a:lstStyle>
          <a:p>
            <a:pPr>
              <a:defRPr/>
            </a:pPr>
            <a:endParaRPr lang="fr-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DC2BEBF2-1BC6-4E3E-936D-4EDFE22C5E8A}" type="slidenum">
              <a:rPr lang="fr-CA"/>
              <a:pPr>
                <a:defRPr/>
              </a:pPr>
              <a:t>‹#›</a:t>
            </a:fld>
            <a:endParaRPr lang="fr-CA"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nstanti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Constanti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Constanti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Constanti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Constanti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612648" y="1499616"/>
            <a:ext cx="7772400" cy="1472184"/>
          </a:xfrm>
          <a:ln>
            <a:noFill/>
          </a:ln>
        </p:spPr>
        <p:txBody>
          <a:bodyPr tIns="0">
            <a:scene3d>
              <a:camera prst="orthographicFront"/>
              <a:lightRig rig="freezing" dir="t">
                <a:rot lat="0" lon="0" rev="5640000"/>
              </a:lightRig>
            </a:scene3d>
            <a:sp3d prstMaterial="flat">
              <a:bevelT w="38100" h="38100"/>
              <a:contourClr>
                <a:schemeClr val="tx2"/>
              </a:contourClr>
            </a:sp3d>
          </a:bodyPr>
          <a:lstStyle>
            <a:lvl1pPr algn="r" rtl="0" latinLnBrk="0">
              <a:spcBef>
                <a:spcPct val="0"/>
              </a:spcBef>
              <a:buNone/>
              <a:defRPr sz="60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endParaRPr lang="en-US" dirty="0"/>
          </a:p>
        </p:txBody>
      </p:sp>
      <p:sp>
        <p:nvSpPr>
          <p:cNvPr id="17" name="Sous-titre 16"/>
          <p:cNvSpPr>
            <a:spLocks noGrp="1"/>
          </p:cNvSpPr>
          <p:nvPr>
            <p:ph type="subTitle" idx="1"/>
          </p:nvPr>
        </p:nvSpPr>
        <p:spPr>
          <a:xfrm>
            <a:off x="1981200" y="3026568"/>
            <a:ext cx="6400800" cy="1752600"/>
          </a:xfrm>
        </p:spPr>
        <p:txBody>
          <a:bodyPr/>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4" name="Rectangle 3"/>
          <p:cNvSpPr>
            <a:spLocks noGrp="1"/>
          </p:cNvSpPr>
          <p:nvPr>
            <p:ph type="dt" sz="half" idx="10"/>
          </p:nvPr>
        </p:nvSpPr>
        <p:spPr/>
        <p:txBody>
          <a:bodyPr/>
          <a:lstStyle>
            <a:lvl1pPr>
              <a:defRPr smtClean="0">
                <a:solidFill>
                  <a:srgbClr val="D1EAEE"/>
                </a:solidFill>
              </a:defRPr>
            </a:lvl1pPr>
          </a:lstStyle>
          <a:p>
            <a:pPr>
              <a:defRPr/>
            </a:pPr>
            <a:fld id="{7050EA9B-0EEB-4662-8947-D97F019CA670}" type="datetime2">
              <a:rPr lang="en-US" smtClean="0"/>
              <a:pPr>
                <a:defRPr/>
              </a:pPr>
              <a:t>Friday, October 26, 2018</a:t>
            </a:fld>
            <a:endParaRPr lang="en-US" dirty="0"/>
          </a:p>
        </p:txBody>
      </p:sp>
      <p:sp>
        <p:nvSpPr>
          <p:cNvPr id="5" name="Rectangle 10"/>
          <p:cNvSpPr>
            <a:spLocks noGrp="1"/>
          </p:cNvSpPr>
          <p:nvPr>
            <p:ph type="ftr" sz="quarter" idx="11"/>
          </p:nvPr>
        </p:nvSpPr>
        <p:spPr/>
        <p:txBody>
          <a:bodyPr/>
          <a:lstStyle>
            <a:lvl1pPr>
              <a:defRPr smtClean="0">
                <a:solidFill>
                  <a:srgbClr val="D1EAEE"/>
                </a:solidFill>
              </a:defRPr>
            </a:lvl1pPr>
          </a:lstStyle>
          <a:p>
            <a:pPr>
              <a:defRPr/>
            </a:pPr>
            <a:r>
              <a:rPr lang="en-US"/>
              <a:t>www.NRIipress.com</a:t>
            </a:r>
            <a:endParaRPr lang="en-US" dirty="0"/>
          </a:p>
        </p:txBody>
      </p:sp>
      <p:sp>
        <p:nvSpPr>
          <p:cNvPr id="6" name="Rectangle 5"/>
          <p:cNvSpPr>
            <a:spLocks noGrp="1"/>
          </p:cNvSpPr>
          <p:nvPr>
            <p:ph type="sldNum" sz="quarter" idx="12"/>
          </p:nvPr>
        </p:nvSpPr>
        <p:spPr/>
        <p:txBody>
          <a:bodyPr/>
          <a:lstStyle>
            <a:lvl1pPr>
              <a:defRPr smtClean="0">
                <a:solidFill>
                  <a:srgbClr val="D1EAEE"/>
                </a:solidFill>
              </a:defRPr>
            </a:lvl1pPr>
          </a:lstStyle>
          <a:p>
            <a:pPr>
              <a:defRPr/>
            </a:pPr>
            <a:fld id="{95BC3F9D-D00A-4871-B76F-D5FDCC7212C3}"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en-US" dirty="0"/>
          </a:p>
        </p:txBody>
      </p:sp>
      <p:sp>
        <p:nvSpPr>
          <p:cNvPr id="3" name="Espace réservé du contenu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dt" sz="half" idx="10"/>
          </p:nvPr>
        </p:nvSpPr>
        <p:spPr/>
        <p:txBody>
          <a:bodyPr/>
          <a:lstStyle>
            <a:lvl1pPr>
              <a:defRPr/>
            </a:lvl1pPr>
          </a:lstStyle>
          <a:p>
            <a:pPr>
              <a:defRPr/>
            </a:pPr>
            <a:fld id="{71015049-E59E-4EB6-ABE3-953E2EEB3902}" type="datetime2">
              <a:rPr lang="en-US" smtClean="0"/>
              <a:pPr>
                <a:defRPr/>
              </a:pPr>
              <a:t>Friday, October 26, 2018</a:t>
            </a:fld>
            <a:endParaRPr lang="en-US" dirty="0"/>
          </a:p>
        </p:txBody>
      </p:sp>
      <p:sp>
        <p:nvSpPr>
          <p:cNvPr id="5" name="Rectangle 21"/>
          <p:cNvSpPr>
            <a:spLocks noGrp="1"/>
          </p:cNvSpPr>
          <p:nvPr>
            <p:ph type="ftr" sz="quarter" idx="11"/>
          </p:nvPr>
        </p:nvSpPr>
        <p:spPr>
          <a:ln/>
        </p:spPr>
        <p:txBody>
          <a:bodyPr/>
          <a:lstStyle>
            <a:lvl1pPr>
              <a:defRPr/>
            </a:lvl1pPr>
          </a:lstStyle>
          <a:p>
            <a:pPr>
              <a:defRPr/>
            </a:pPr>
            <a:r>
              <a:rPr lang="en-US"/>
              <a:t>www.NRIipress.com</a:t>
            </a:r>
            <a:endParaRPr lang="en-US" dirty="0"/>
          </a:p>
        </p:txBody>
      </p:sp>
      <p:sp>
        <p:nvSpPr>
          <p:cNvPr id="6" name="Rectangle 5"/>
          <p:cNvSpPr>
            <a:spLocks noGrp="1"/>
          </p:cNvSpPr>
          <p:nvPr>
            <p:ph type="sldNum" sz="quarter" idx="12"/>
          </p:nvPr>
        </p:nvSpPr>
        <p:spPr/>
        <p:txBody>
          <a:bodyPr/>
          <a:lstStyle>
            <a:lvl1pPr>
              <a:defRPr/>
            </a:lvl1pPr>
          </a:lstStyle>
          <a:p>
            <a:pPr>
              <a:defRPr/>
            </a:pPr>
            <a:fld id="{C726B550-7685-4126-8D95-C384D952F5D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a:noAutofit/>
            <a:scene3d>
              <a:camera prst="orthographicFront"/>
              <a:lightRig rig="freezing" dir="t">
                <a:rot lat="0" lon="0" rev="5640000"/>
              </a:lightRig>
            </a:scene3d>
            <a:sp3d prstMaterial="flat">
              <a:bevelT w="38100" h="38100"/>
            </a:sp3d>
          </a:bodyPr>
          <a:lstStyle>
            <a:lvl1pPr algn="l" rtl="0" latinLnBrk="0">
              <a:spcBef>
                <a:spcPct val="0"/>
              </a:spcBef>
              <a:buNone/>
              <a:defRPr lang="en-US" sz="60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endParaRPr lang="en-US" dirty="0"/>
          </a:p>
        </p:txBody>
      </p:sp>
      <p:sp>
        <p:nvSpPr>
          <p:cNvPr id="3" name="Espace réservé du texte 2"/>
          <p:cNvSpPr>
            <a:spLocks noGrp="1"/>
          </p:cNvSpPr>
          <p:nvPr>
            <p:ph type="body" idx="1"/>
          </p:nvPr>
        </p:nvSpPr>
        <p:spPr>
          <a:xfrm>
            <a:off x="533400" y="2676528"/>
            <a:ext cx="7772400" cy="1509712"/>
          </a:xfrm>
        </p:spPr>
        <p:txBody>
          <a:bodyPr/>
          <a:lstStyle>
            <a:lvl1pPr marL="329184">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p:cNvSpPr>
            <a:spLocks noGrp="1"/>
          </p:cNvSpPr>
          <p:nvPr>
            <p:ph type="dt" sz="half" idx="10"/>
          </p:nvPr>
        </p:nvSpPr>
        <p:spPr/>
        <p:txBody>
          <a:bodyPr/>
          <a:lstStyle>
            <a:lvl1pPr>
              <a:defRPr smtClean="0">
                <a:solidFill>
                  <a:srgbClr val="D1EAEE"/>
                </a:solidFill>
              </a:defRPr>
            </a:lvl1pPr>
          </a:lstStyle>
          <a:p>
            <a:pPr>
              <a:defRPr/>
            </a:pPr>
            <a:fld id="{48D9A641-F00F-48EE-B249-90A8D669DB10}" type="datetime2">
              <a:rPr lang="en-US" smtClean="0"/>
              <a:pPr>
                <a:defRPr/>
              </a:pPr>
              <a:t>Friday, October 26, 2018</a:t>
            </a:fld>
            <a:endParaRPr lang="en-US" dirty="0"/>
          </a:p>
        </p:txBody>
      </p:sp>
      <p:sp>
        <p:nvSpPr>
          <p:cNvPr id="5" name="Rectangle 10"/>
          <p:cNvSpPr>
            <a:spLocks noGrp="1"/>
          </p:cNvSpPr>
          <p:nvPr>
            <p:ph type="ftr" sz="quarter" idx="11"/>
          </p:nvPr>
        </p:nvSpPr>
        <p:spPr/>
        <p:txBody>
          <a:bodyPr/>
          <a:lstStyle>
            <a:lvl1pPr>
              <a:defRPr smtClean="0">
                <a:solidFill>
                  <a:srgbClr val="D1EAEE"/>
                </a:solidFill>
              </a:defRPr>
            </a:lvl1pPr>
          </a:lstStyle>
          <a:p>
            <a:pPr>
              <a:defRPr/>
            </a:pPr>
            <a:r>
              <a:rPr lang="en-US"/>
              <a:t>www.NRIipress.com</a:t>
            </a:r>
            <a:endParaRPr lang="en-US" dirty="0"/>
          </a:p>
        </p:txBody>
      </p:sp>
      <p:sp>
        <p:nvSpPr>
          <p:cNvPr id="6" name="Rectangle 5"/>
          <p:cNvSpPr>
            <a:spLocks noGrp="1"/>
          </p:cNvSpPr>
          <p:nvPr>
            <p:ph type="sldNum" sz="quarter" idx="12"/>
          </p:nvPr>
        </p:nvSpPr>
        <p:spPr/>
        <p:txBody>
          <a:bodyPr/>
          <a:lstStyle>
            <a:lvl1pPr>
              <a:defRPr smtClean="0">
                <a:solidFill>
                  <a:srgbClr val="D1EAEE"/>
                </a:solidFill>
              </a:defRPr>
            </a:lvl1pPr>
          </a:lstStyle>
          <a:p>
            <a:pPr>
              <a:defRPr/>
            </a:pPr>
            <a:fld id="{F4EEA23A-6A79-41CA-880C-77F057B20436}"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lang="en-US"/>
              <a:t>Click to edit Master title style</a:t>
            </a:r>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p:cNvSpPr>
          <p:nvPr>
            <p:ph type="dt" sz="half" idx="10"/>
          </p:nvPr>
        </p:nvSpPr>
        <p:spPr/>
        <p:txBody>
          <a:bodyPr/>
          <a:lstStyle>
            <a:lvl1pPr>
              <a:defRPr/>
            </a:lvl1pPr>
          </a:lstStyle>
          <a:p>
            <a:pPr>
              <a:defRPr/>
            </a:pPr>
            <a:fld id="{3C5A5039-062F-4D41-A175-7ABFA2AC9DFC}" type="datetime2">
              <a:rPr lang="en-US" smtClean="0"/>
              <a:pPr>
                <a:defRPr/>
              </a:pPr>
              <a:t>Friday, October 26, 2018</a:t>
            </a:fld>
            <a:endParaRPr lang="en-US" dirty="0"/>
          </a:p>
        </p:txBody>
      </p:sp>
      <p:sp>
        <p:nvSpPr>
          <p:cNvPr id="6" name="Rectangle 21"/>
          <p:cNvSpPr>
            <a:spLocks noGrp="1"/>
          </p:cNvSpPr>
          <p:nvPr>
            <p:ph type="ftr" sz="quarter" idx="11"/>
          </p:nvPr>
        </p:nvSpPr>
        <p:spPr>
          <a:ln/>
        </p:spPr>
        <p:txBody>
          <a:bodyPr/>
          <a:lstStyle>
            <a:lvl1pPr>
              <a:defRPr/>
            </a:lvl1pPr>
          </a:lstStyle>
          <a:p>
            <a:pPr>
              <a:defRPr/>
            </a:pPr>
            <a:r>
              <a:rPr lang="en-US"/>
              <a:t>www.NRIipress.com</a:t>
            </a:r>
            <a:endParaRPr lang="en-US" dirty="0"/>
          </a:p>
        </p:txBody>
      </p:sp>
      <p:sp>
        <p:nvSpPr>
          <p:cNvPr id="7" name="Rectangle 6"/>
          <p:cNvSpPr>
            <a:spLocks noGrp="1"/>
          </p:cNvSpPr>
          <p:nvPr>
            <p:ph type="sldNum" sz="quarter" idx="12"/>
          </p:nvPr>
        </p:nvSpPr>
        <p:spPr/>
        <p:txBody>
          <a:bodyPr/>
          <a:lstStyle>
            <a:lvl1pPr>
              <a:defRPr/>
            </a:lvl1pPr>
          </a:lstStyle>
          <a:p>
            <a:pPr>
              <a:defRPr/>
            </a:pPr>
            <a:fld id="{A401728F-D764-4C54-8BC5-3033137A8B9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lvl1pPr>
              <a:defRPr/>
            </a:lvl1pPr>
          </a:lstStyle>
          <a:p>
            <a:r>
              <a:rPr lang="en-US"/>
              <a:t>Click to edit Master title style</a:t>
            </a:r>
            <a:endParaRPr lang="en-US" dirty="0"/>
          </a:p>
        </p:txBody>
      </p:sp>
      <p:sp>
        <p:nvSpPr>
          <p:cNvPr id="3" name="Espace réservé du texte 2"/>
          <p:cNvSpPr>
            <a:spLocks noGrp="1"/>
          </p:cNvSpPr>
          <p:nvPr>
            <p:ph type="body" idx="1"/>
          </p:nvPr>
        </p:nvSpPr>
        <p:spPr>
          <a:xfrm>
            <a:off x="457200" y="1855248"/>
            <a:ext cx="4040188" cy="539496"/>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Espace réservé du texte 3"/>
          <p:cNvSpPr>
            <a:spLocks noGrp="1"/>
          </p:cNvSpPr>
          <p:nvPr>
            <p:ph type="body" sz="half" idx="2"/>
          </p:nvPr>
        </p:nvSpPr>
        <p:spPr>
          <a:xfrm>
            <a:off x="4645025" y="1859757"/>
            <a:ext cx="4041775" cy="534987"/>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Espace réservé du contenu 4"/>
          <p:cNvSpPr>
            <a:spLocks noGrp="1"/>
          </p:cNvSpPr>
          <p:nvPr>
            <p:ph sz="quarter" idx="3"/>
          </p:nvPr>
        </p:nvSpPr>
        <p:spPr>
          <a:xfrm>
            <a:off x="457200" y="2418557"/>
            <a:ext cx="4040188" cy="3941763"/>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Espace réservé du contenu 5"/>
          <p:cNvSpPr>
            <a:spLocks noGrp="1"/>
          </p:cNvSpPr>
          <p:nvPr>
            <p:ph sz="quarter" idx="4"/>
          </p:nvPr>
        </p:nvSpPr>
        <p:spPr>
          <a:xfrm>
            <a:off x="4645025" y="2418557"/>
            <a:ext cx="4041775" cy="3941763"/>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a:spLocks noGrp="1"/>
          </p:cNvSpPr>
          <p:nvPr>
            <p:ph type="dt" sz="half" idx="10"/>
          </p:nvPr>
        </p:nvSpPr>
        <p:spPr/>
        <p:txBody>
          <a:bodyPr/>
          <a:lstStyle>
            <a:lvl1pPr>
              <a:defRPr/>
            </a:lvl1pPr>
          </a:lstStyle>
          <a:p>
            <a:pPr>
              <a:defRPr/>
            </a:pPr>
            <a:fld id="{E35B56AD-975A-46CA-B51E-9A45CF0F51F8}" type="datetime2">
              <a:rPr lang="en-US" smtClean="0"/>
              <a:pPr>
                <a:defRPr/>
              </a:pPr>
              <a:t>Friday, October 26, 2018</a:t>
            </a:fld>
            <a:endParaRPr lang="en-US" dirty="0"/>
          </a:p>
        </p:txBody>
      </p:sp>
      <p:sp>
        <p:nvSpPr>
          <p:cNvPr id="8" name="Rectangle 21"/>
          <p:cNvSpPr>
            <a:spLocks noGrp="1"/>
          </p:cNvSpPr>
          <p:nvPr>
            <p:ph type="ftr" sz="quarter" idx="11"/>
          </p:nvPr>
        </p:nvSpPr>
        <p:spPr>
          <a:ln/>
        </p:spPr>
        <p:txBody>
          <a:bodyPr/>
          <a:lstStyle>
            <a:lvl1pPr>
              <a:defRPr/>
            </a:lvl1pPr>
          </a:lstStyle>
          <a:p>
            <a:pPr>
              <a:defRPr/>
            </a:pPr>
            <a:r>
              <a:rPr lang="en-US"/>
              <a:t>www.NRIipress.com</a:t>
            </a:r>
            <a:endParaRPr lang="en-US" dirty="0"/>
          </a:p>
        </p:txBody>
      </p:sp>
      <p:sp>
        <p:nvSpPr>
          <p:cNvPr id="9" name="Rectangle 8"/>
          <p:cNvSpPr>
            <a:spLocks noGrp="1"/>
          </p:cNvSpPr>
          <p:nvPr>
            <p:ph type="sldNum" sz="quarter" idx="12"/>
          </p:nvPr>
        </p:nvSpPr>
        <p:spPr/>
        <p:txBody>
          <a:bodyPr/>
          <a:lstStyle>
            <a:lvl1pPr>
              <a:defRPr/>
            </a:lvl1pPr>
          </a:lstStyle>
          <a:p>
            <a:pPr>
              <a:defRPr/>
            </a:pPr>
            <a:fld id="{B73BB36A-5D25-4ABA-8F2F-07868CFC7C9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a:scene3d>
              <a:camera prst="orthographicFront"/>
              <a:lightRig rig="freezing" dir="t">
                <a:rot lat="0" lon="0" rev="5640000"/>
              </a:lightRig>
            </a:scene3d>
            <a:sp3d prstMaterial="flat">
              <a:contourClr>
                <a:schemeClr val="tx2"/>
              </a:contourClr>
            </a:sp3d>
          </a:bodyPr>
          <a:lstStyle>
            <a:lvl1pPr algn="l" rtl="0" latinLnBrk="0">
              <a:spcBef>
                <a:spcPct val="0"/>
              </a:spcBef>
              <a:buNone/>
              <a:defRPr sz="5000" b="0">
                <a:ln>
                  <a:noFill/>
                </a:ln>
                <a:solidFill>
                  <a:schemeClr val="tx2"/>
                </a:solidFill>
                <a:effectLst/>
                <a:latin typeface="+mj-lt"/>
                <a:ea typeface="+mj-ea"/>
                <a:cs typeface="+mj-cs"/>
              </a:defRPr>
            </a:lvl1pPr>
          </a:lstStyle>
          <a:p>
            <a:r>
              <a:rPr lang="en-US"/>
              <a:t>Click to edit Master title style</a:t>
            </a:r>
            <a:endParaRPr lang="en-US" dirty="0"/>
          </a:p>
        </p:txBody>
      </p:sp>
      <p:sp>
        <p:nvSpPr>
          <p:cNvPr id="3" name="Rectangle 2"/>
          <p:cNvSpPr>
            <a:spLocks noGrp="1"/>
          </p:cNvSpPr>
          <p:nvPr>
            <p:ph type="dt" sz="half" idx="10"/>
          </p:nvPr>
        </p:nvSpPr>
        <p:spPr/>
        <p:txBody>
          <a:bodyPr/>
          <a:lstStyle>
            <a:lvl1pPr>
              <a:defRPr/>
            </a:lvl1pPr>
          </a:lstStyle>
          <a:p>
            <a:pPr>
              <a:defRPr/>
            </a:pPr>
            <a:fld id="{81A9EA98-EF30-46D6-BDB1-2BD82BE4F1E0}" type="datetime2">
              <a:rPr lang="en-US" smtClean="0"/>
              <a:pPr>
                <a:defRPr/>
              </a:pPr>
              <a:t>Friday, October 26, 2018</a:t>
            </a:fld>
            <a:endParaRPr lang="en-US" dirty="0"/>
          </a:p>
        </p:txBody>
      </p:sp>
      <p:sp>
        <p:nvSpPr>
          <p:cNvPr id="4" name="Rectangle 21"/>
          <p:cNvSpPr>
            <a:spLocks noGrp="1"/>
          </p:cNvSpPr>
          <p:nvPr>
            <p:ph type="ftr" sz="quarter" idx="11"/>
          </p:nvPr>
        </p:nvSpPr>
        <p:spPr>
          <a:ln/>
        </p:spPr>
        <p:txBody>
          <a:bodyPr/>
          <a:lstStyle>
            <a:lvl1pPr>
              <a:defRPr/>
            </a:lvl1pPr>
          </a:lstStyle>
          <a:p>
            <a:pPr>
              <a:defRPr/>
            </a:pPr>
            <a:r>
              <a:rPr lang="en-US"/>
              <a:t>www.NRIipress.com</a:t>
            </a:r>
            <a:endParaRPr lang="en-US" dirty="0"/>
          </a:p>
        </p:txBody>
      </p:sp>
      <p:sp>
        <p:nvSpPr>
          <p:cNvPr id="5" name="Rectangle 4"/>
          <p:cNvSpPr>
            <a:spLocks noGrp="1"/>
          </p:cNvSpPr>
          <p:nvPr>
            <p:ph type="sldNum" sz="quarter" idx="12"/>
          </p:nvPr>
        </p:nvSpPr>
        <p:spPr/>
        <p:txBody>
          <a:bodyPr/>
          <a:lstStyle>
            <a:lvl1pPr>
              <a:defRPr/>
            </a:lvl1pPr>
          </a:lstStyle>
          <a:p>
            <a:pPr>
              <a:defRPr/>
            </a:pPr>
            <a:fld id="{30CDE0CA-7058-4B5D-9E11-3E612951584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
          <p:cNvSpPr>
            <a:spLocks noGrp="1"/>
          </p:cNvSpPr>
          <p:nvPr>
            <p:ph type="dt" sz="half" idx="10"/>
          </p:nvPr>
        </p:nvSpPr>
        <p:spPr/>
        <p:txBody>
          <a:bodyPr/>
          <a:lstStyle>
            <a:lvl1pPr>
              <a:defRPr/>
            </a:lvl1pPr>
          </a:lstStyle>
          <a:p>
            <a:pPr>
              <a:defRPr/>
            </a:pPr>
            <a:fld id="{D9CD17A6-F502-466A-BCBA-748A3347369B}" type="datetime2">
              <a:rPr lang="en-US" smtClean="0"/>
              <a:pPr>
                <a:defRPr/>
              </a:pPr>
              <a:t>Friday, October 26, 2018</a:t>
            </a:fld>
            <a:endParaRPr lang="en-US" dirty="0"/>
          </a:p>
        </p:txBody>
      </p:sp>
      <p:sp>
        <p:nvSpPr>
          <p:cNvPr id="3" name="Rectangle 21"/>
          <p:cNvSpPr>
            <a:spLocks noGrp="1"/>
          </p:cNvSpPr>
          <p:nvPr>
            <p:ph type="ftr" sz="quarter" idx="11"/>
          </p:nvPr>
        </p:nvSpPr>
        <p:spPr>
          <a:ln/>
        </p:spPr>
        <p:txBody>
          <a:bodyPr/>
          <a:lstStyle>
            <a:lvl1pPr>
              <a:defRPr/>
            </a:lvl1pPr>
          </a:lstStyle>
          <a:p>
            <a:pPr>
              <a:defRPr/>
            </a:pPr>
            <a:r>
              <a:rPr lang="en-US"/>
              <a:t>www.NRIipress.com</a:t>
            </a:r>
            <a:endParaRPr lang="en-US" dirty="0"/>
          </a:p>
        </p:txBody>
      </p:sp>
      <p:sp>
        <p:nvSpPr>
          <p:cNvPr id="4" name="Rectangle 3"/>
          <p:cNvSpPr>
            <a:spLocks noGrp="1"/>
          </p:cNvSpPr>
          <p:nvPr>
            <p:ph type="sldNum" sz="quarter" idx="12"/>
          </p:nvPr>
        </p:nvSpPr>
        <p:spPr/>
        <p:txBody>
          <a:bodyPr/>
          <a:lstStyle>
            <a:lvl1pPr>
              <a:defRPr/>
            </a:lvl1pPr>
          </a:lstStyle>
          <a:p>
            <a:pPr>
              <a:defRPr/>
            </a:pPr>
            <a:fld id="{680E0364-3FED-4A31-B3CA-DB7FFAE6BF0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a:noAutofit/>
          </a:bodyPr>
          <a:lstStyle>
            <a:lvl1pPr algn="l" rtl="0" latinLnBrk="0">
              <a:spcBef>
                <a:spcPct val="0"/>
              </a:spcBef>
              <a:buNone/>
              <a:defRPr sz="2600" b="0">
                <a:ln>
                  <a:noFill/>
                </a:ln>
                <a:solidFill>
                  <a:schemeClr val="tx2"/>
                </a:solidFill>
                <a:effectLst/>
                <a:latin typeface="+mj-lt"/>
                <a:ea typeface="+mj-ea"/>
                <a:cs typeface="+mj-cs"/>
              </a:defRPr>
            </a:lvl1pPr>
          </a:lstStyle>
          <a:p>
            <a:r>
              <a:rPr lang="en-US"/>
              <a:t>Click to edit Master title style</a:t>
            </a:r>
            <a:endParaRPr lang="en-US" dirty="0"/>
          </a:p>
        </p:txBody>
      </p:sp>
      <p:sp>
        <p:nvSpPr>
          <p:cNvPr id="3" name="Espace réservé du texte 2"/>
          <p:cNvSpPr>
            <a:spLocks noGrp="1"/>
          </p:cNvSpPr>
          <p:nvPr>
            <p:ph type="body" idx="1"/>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Espace réservé du contenu 3"/>
          <p:cNvSpPr>
            <a:spLocks noGrp="1"/>
          </p:cNvSpPr>
          <p:nvPr>
            <p:ph sz="half" idx="2"/>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p:cNvSpPr>
          <p:nvPr>
            <p:ph type="dt" sz="half" idx="10"/>
          </p:nvPr>
        </p:nvSpPr>
        <p:spPr/>
        <p:txBody>
          <a:bodyPr/>
          <a:lstStyle>
            <a:lvl1pPr>
              <a:defRPr/>
            </a:lvl1pPr>
          </a:lstStyle>
          <a:p>
            <a:pPr>
              <a:defRPr/>
            </a:pPr>
            <a:fld id="{FD67E45A-8F1A-4707-9B83-3EEDBECA421B}" type="datetime2">
              <a:rPr lang="en-US" smtClean="0"/>
              <a:pPr>
                <a:defRPr/>
              </a:pPr>
              <a:t>Friday, October 26, 2018</a:t>
            </a:fld>
            <a:endParaRPr lang="en-US" dirty="0"/>
          </a:p>
        </p:txBody>
      </p:sp>
      <p:sp>
        <p:nvSpPr>
          <p:cNvPr id="6" name="Rectangle 21"/>
          <p:cNvSpPr>
            <a:spLocks noGrp="1"/>
          </p:cNvSpPr>
          <p:nvPr>
            <p:ph type="ftr" sz="quarter" idx="11"/>
          </p:nvPr>
        </p:nvSpPr>
        <p:spPr>
          <a:ln/>
        </p:spPr>
        <p:txBody>
          <a:bodyPr/>
          <a:lstStyle>
            <a:lvl1pPr>
              <a:defRPr/>
            </a:lvl1pPr>
          </a:lstStyle>
          <a:p>
            <a:pPr>
              <a:defRPr/>
            </a:pPr>
            <a:r>
              <a:rPr lang="en-US"/>
              <a:t>www.NRIipress.com</a:t>
            </a:r>
            <a:endParaRPr lang="en-US" dirty="0"/>
          </a:p>
        </p:txBody>
      </p:sp>
      <p:sp>
        <p:nvSpPr>
          <p:cNvPr id="7" name="Rectangle 6"/>
          <p:cNvSpPr>
            <a:spLocks noGrp="1"/>
          </p:cNvSpPr>
          <p:nvPr>
            <p:ph type="sldNum" sz="quarter" idx="12"/>
          </p:nvPr>
        </p:nvSpPr>
        <p:spPr/>
        <p:txBody>
          <a:bodyPr/>
          <a:lstStyle>
            <a:lvl1pPr>
              <a:defRPr/>
            </a:lvl1pPr>
          </a:lstStyle>
          <a:p>
            <a:pPr>
              <a:defRPr/>
            </a:pPr>
            <a:fld id="{B6E03C4E-F632-4CBA-94F7-0C22120D55E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55544" y="3021808"/>
            <a:ext cx="2514600" cy="457200"/>
          </a:xfrm>
        </p:spPr>
        <p:txBody>
          <a:bodyPr/>
          <a:lstStyle>
            <a:lvl1pPr algn="l">
              <a:buNone/>
              <a:defRPr sz="1600" b="1">
                <a:solidFill>
                  <a:schemeClr val="accent2"/>
                </a:solidFill>
              </a:defRPr>
            </a:lvl1pPr>
          </a:lstStyle>
          <a:p>
            <a:r>
              <a:rPr lang="en-US"/>
              <a:t>Click to edit Master title style</a:t>
            </a:r>
            <a:endParaRPr lang="en-US" dirty="0"/>
          </a:p>
        </p:txBody>
      </p:sp>
      <p:sp>
        <p:nvSpPr>
          <p:cNvPr id="4" name="Espace réservé du texte 3"/>
          <p:cNvSpPr>
            <a:spLocks noGrp="1"/>
          </p:cNvSpPr>
          <p:nvPr>
            <p:ph type="body" sz="half" idx="2"/>
          </p:nvPr>
        </p:nvSpPr>
        <p:spPr>
          <a:xfrm>
            <a:off x="6255544" y="3500440"/>
            <a:ext cx="2209800" cy="2130552"/>
          </a:xfrm>
        </p:spPr>
        <p:txBody>
          <a:bodyPr lIns="0" rIns="0" bIns="0"/>
          <a:lstStyle>
            <a:lvl1pPr marL="0" indent="0">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Espace réservé pour une image  2"/>
          <p:cNvSpPr>
            <a:spLocks noGrp="1"/>
          </p:cNvSpPr>
          <p:nvPr>
            <p:ph type="pic" idx="1"/>
          </p:nvPr>
        </p:nvSpPr>
        <p:spPr>
          <a:xfrm>
            <a:off x="747712" y="1524000"/>
            <a:ext cx="5029200" cy="4114800"/>
          </a:xfrm>
          <a:prstGeom prst="roundRect">
            <a:avLst>
              <a:gd name="adj" fmla="val 4167"/>
            </a:avLst>
          </a:prstGeom>
          <a:solidFill>
            <a:schemeClr val="bg2"/>
          </a:solidFill>
          <a:ln w="3000">
            <a:solidFill>
              <a:schemeClr val="bg2">
                <a:shade val="35000"/>
              </a:schemeClr>
            </a:solidFill>
            <a:miter lim="800000"/>
          </a:ln>
          <a:effectLst/>
        </p:spPr>
        <p:txBody>
          <a:bodyPr>
            <a:normAutofit/>
          </a:bodyPr>
          <a:lstStyle>
            <a:lvl1pPr>
              <a:buNone/>
              <a:defRPr sz="3200"/>
            </a:lvl1pPr>
          </a:lstStyle>
          <a:p>
            <a:pPr lvl="0"/>
            <a:r>
              <a:rPr lang="en-US" noProof="0" dirty="0"/>
              <a:t>Click icon to add picture</a:t>
            </a:r>
          </a:p>
        </p:txBody>
      </p:sp>
      <p:sp>
        <p:nvSpPr>
          <p:cNvPr id="5" name="Rectangle 4"/>
          <p:cNvSpPr>
            <a:spLocks noGrp="1"/>
          </p:cNvSpPr>
          <p:nvPr>
            <p:ph type="dt" sz="half" idx="10"/>
          </p:nvPr>
        </p:nvSpPr>
        <p:spPr/>
        <p:txBody>
          <a:bodyPr/>
          <a:lstStyle>
            <a:lvl1pPr>
              <a:defRPr/>
            </a:lvl1pPr>
          </a:lstStyle>
          <a:p>
            <a:pPr>
              <a:defRPr/>
            </a:pPr>
            <a:fld id="{337A7A90-5260-4AA7-B3B0-3ED91468D9EF}" type="datetime2">
              <a:rPr lang="en-US" smtClean="0"/>
              <a:pPr>
                <a:defRPr/>
              </a:pPr>
              <a:t>Friday, October 26, 2018</a:t>
            </a:fld>
            <a:endParaRPr lang="en-US" dirty="0"/>
          </a:p>
        </p:txBody>
      </p:sp>
      <p:sp>
        <p:nvSpPr>
          <p:cNvPr id="6" name="Rectangle 21"/>
          <p:cNvSpPr>
            <a:spLocks noGrp="1"/>
          </p:cNvSpPr>
          <p:nvPr>
            <p:ph type="ftr" sz="quarter" idx="11"/>
          </p:nvPr>
        </p:nvSpPr>
        <p:spPr>
          <a:ln/>
        </p:spPr>
        <p:txBody>
          <a:bodyPr/>
          <a:lstStyle>
            <a:lvl1pPr>
              <a:defRPr/>
            </a:lvl1pPr>
          </a:lstStyle>
          <a:p>
            <a:pPr>
              <a:defRPr/>
            </a:pPr>
            <a:r>
              <a:rPr lang="en-US"/>
              <a:t>www.NRIipress.com</a:t>
            </a:r>
            <a:endParaRPr lang="en-US" dirty="0"/>
          </a:p>
        </p:txBody>
      </p:sp>
      <p:sp>
        <p:nvSpPr>
          <p:cNvPr id="7" name="Rectangle 6"/>
          <p:cNvSpPr>
            <a:spLocks noGrp="1"/>
          </p:cNvSpPr>
          <p:nvPr>
            <p:ph type="sldNum" sz="quarter" idx="12"/>
          </p:nvPr>
        </p:nvSpPr>
        <p:spPr/>
        <p:txBody>
          <a:bodyPr/>
          <a:lstStyle>
            <a:lvl1pPr>
              <a:defRPr/>
            </a:lvl1pPr>
          </a:lstStyle>
          <a:p>
            <a:pPr>
              <a:defRPr/>
            </a:pPr>
            <a:fld id="{70DC4C37-9B78-48BA-8D81-8E4EA06CD52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Constantia" pitchFamily="18" charset="0"/>
            </a:endParaRPr>
          </a:p>
        </p:txBody>
      </p:sp>
      <p:sp>
        <p:nvSpPr>
          <p:cNvPr id="8" name="Forme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Constantia" pitchFamily="18" charset="0"/>
            </a:endParaRPr>
          </a:p>
        </p:txBody>
      </p:sp>
      <p:sp>
        <p:nvSpPr>
          <p:cNvPr id="1028" name="Rectangle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029" name="Rectangle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smtClean="0">
                <a:solidFill>
                  <a:srgbClr val="045C75"/>
                </a:solidFill>
                <a:latin typeface="Constantia" pitchFamily="18" charset="0"/>
              </a:defRPr>
            </a:lvl1pPr>
          </a:lstStyle>
          <a:p>
            <a:pPr>
              <a:defRPr/>
            </a:pPr>
            <a:fld id="{680DF5FD-C61A-4A28-93D4-DC400F88BA4E}" type="datetime2">
              <a:rPr lang="en-US" smtClean="0"/>
              <a:pPr>
                <a:defRPr/>
              </a:pPr>
              <a:t>Friday, October 26, 2018</a:t>
            </a:fld>
            <a:endParaRPr lang="en-US" dirty="0"/>
          </a:p>
        </p:txBody>
      </p:sp>
      <p:sp>
        <p:nvSpPr>
          <p:cNvPr id="1031" name="Rectangle 21"/>
          <p:cNvSpPr>
            <a:spLocks noGrp="1"/>
          </p:cNvSpPr>
          <p:nvPr>
            <p:ph type="ftr" sz="quarter" idx="3"/>
          </p:nvPr>
        </p:nvSpPr>
        <p:spPr bwMode="auto">
          <a:xfrm>
            <a:off x="2590800" y="6356350"/>
            <a:ext cx="28956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sz="1200" smtClean="0">
                <a:solidFill>
                  <a:srgbClr val="045C75"/>
                </a:solidFill>
                <a:latin typeface="Constantia" pitchFamily="18" charset="0"/>
              </a:defRPr>
            </a:lvl1pPr>
          </a:lstStyle>
          <a:p>
            <a:pPr>
              <a:defRPr/>
            </a:pPr>
            <a:r>
              <a:rPr lang="en-US"/>
              <a:t>www.NRIipress.com</a:t>
            </a:r>
            <a:endParaRPr lang="en-US" dirty="0"/>
          </a:p>
        </p:txBody>
      </p:sp>
      <p:sp>
        <p:nvSpPr>
          <p:cNvPr id="18" name="Slide Number Placeholder 17"/>
          <p:cNvSpPr>
            <a:spLocks noGrp="1"/>
          </p:cNvSpPr>
          <p:nvPr>
            <p:ph type="sldNum" sz="quarter" idx="4"/>
          </p:nvPr>
        </p:nvSpPr>
        <p:spPr>
          <a:xfrm>
            <a:off x="8077200" y="6356350"/>
            <a:ext cx="609600" cy="365125"/>
          </a:xfrm>
          <a:prstGeom prst="rect">
            <a:avLst/>
          </a:prstGeom>
        </p:spPr>
        <p:txBody>
          <a:bodyPr vert="horz" wrap="square" lIns="0" tIns="0" rIns="0" bIns="0" numCol="1" anchor="b" anchorCtr="0" compatLnSpc="1">
            <a:prstTxWarp prst="textNoShape">
              <a:avLst/>
            </a:prstTxWarp>
          </a:bodyPr>
          <a:lstStyle>
            <a:lvl1pPr algn="r">
              <a:defRPr sz="1200" smtClean="0">
                <a:solidFill>
                  <a:srgbClr val="045C75"/>
                </a:solidFill>
                <a:latin typeface="Constantia" pitchFamily="18" charset="0"/>
              </a:defRPr>
            </a:lvl1pPr>
          </a:lstStyle>
          <a:p>
            <a:pPr>
              <a:defRPr/>
            </a:pPr>
            <a:fld id="{3CA1AE7E-2FFE-431A-A414-C0A640DAF014}" type="slidenum">
              <a:rPr lang="en-US"/>
              <a:pPr>
                <a:defRPr/>
              </a:pPr>
              <a:t>‹#›</a:t>
            </a:fld>
            <a:endParaRPr lang="en-US" dirty="0"/>
          </a:p>
        </p:txBody>
      </p:sp>
      <p:grpSp>
        <p:nvGrpSpPr>
          <p:cNvPr id="1033" name="Group 9"/>
          <p:cNvGrpSpPr>
            <a:grpSpLocks/>
          </p:cNvGrpSpPr>
          <p:nvPr/>
        </p:nvGrpSpPr>
        <p:grpSpPr bwMode="auto">
          <a:xfrm>
            <a:off x="-19050" y="203200"/>
            <a:ext cx="9180513" cy="647700"/>
            <a:chOff x="-19045" y="216550"/>
            <a:chExt cx="9180548" cy="649224"/>
          </a:xfrm>
        </p:grpSpPr>
        <p:sp>
          <p:nvSpPr>
            <p:cNvPr id="12" name="Forme 11"/>
            <p:cNvSpPr>
              <a:spLocks/>
            </p:cNvSpPr>
            <p:nvPr/>
          </p:nvSpPr>
          <p:spPr bwMode="auto">
            <a:xfrm rot="21435692">
              <a:off x="-21862" y="202262"/>
              <a:ext cx="9162324" cy="647779"/>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latin typeface="Constantia" pitchFamily="18" charset="0"/>
              </a:endParaRPr>
            </a:p>
          </p:txBody>
        </p:sp>
        <p:sp>
          <p:nvSpPr>
            <p:cNvPr id="13" name="Forme 12"/>
            <p:cNvSpPr>
              <a:spLocks/>
            </p:cNvSpPr>
            <p:nvPr/>
          </p:nvSpPr>
          <p:spPr bwMode="auto">
            <a:xfrm rot="21435692">
              <a:off x="-15525" y="275829"/>
              <a:ext cx="9175050" cy="529475"/>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latin typeface="Constantia" pitchFamily="18" charset="0"/>
              </a:endParaRPr>
            </a:p>
          </p:txBody>
        </p:sp>
      </p:grpSp>
    </p:spTree>
  </p:cSld>
  <p:clrMap bg1="lt1" tx1="dk1" bg2="lt2" tx2="dk2" accent1="accent1" accent2="accent2" accent3="accent3" accent4="accent4" accent5="accent5" accent6="accent6" hlink="hlink" folHlink="folHlink"/>
  <p:sldLayoutIdLst>
    <p:sldLayoutId id="2147483685" r:id="rId1"/>
    <p:sldLayoutId id="2147483678" r:id="rId2"/>
    <p:sldLayoutId id="2147483686" r:id="rId3"/>
    <p:sldLayoutId id="2147483679" r:id="rId4"/>
    <p:sldLayoutId id="2147483680" r:id="rId5"/>
    <p:sldLayoutId id="2147483681" r:id="rId6"/>
    <p:sldLayoutId id="2147483682" r:id="rId7"/>
    <p:sldLayoutId id="2147483683" r:id="rId8"/>
    <p:sldLayoutId id="2147483684" r:id="rId9"/>
  </p:sldLayoutIdLst>
  <p:hf sldNum="0" hdr="0"/>
  <p:txStyles>
    <p:titleStyle>
      <a:lvl1pPr marL="342900" indent="-342900" algn="l" defTabSz="-13873163" rtl="0" eaLnBrk="1" fontAlgn="base" hangingPunct="1">
        <a:spcBef>
          <a:spcPct val="0"/>
        </a:spcBef>
        <a:spcAft>
          <a:spcPct val="0"/>
        </a:spcAft>
        <a:defRPr sz="5000" kern="1200">
          <a:solidFill>
            <a:schemeClr val="tx2"/>
          </a:solidFill>
          <a:latin typeface="+mj-lt"/>
          <a:ea typeface="+mj-ea"/>
          <a:cs typeface="+mj-cs"/>
        </a:defRPr>
      </a:lvl1pPr>
      <a:lvl2pPr marL="342900" indent="-342900" algn="l" defTabSz="-13873163" rtl="0" eaLnBrk="1" fontAlgn="base" hangingPunct="1">
        <a:spcBef>
          <a:spcPct val="0"/>
        </a:spcBef>
        <a:spcAft>
          <a:spcPct val="0"/>
        </a:spcAft>
        <a:defRPr sz="5000">
          <a:solidFill>
            <a:schemeClr val="tx2"/>
          </a:solidFill>
          <a:latin typeface="Calibri" pitchFamily="34" charset="0"/>
        </a:defRPr>
      </a:lvl2pPr>
      <a:lvl3pPr marL="342900" indent="-342900" algn="l" defTabSz="-13873163" rtl="0" eaLnBrk="1" fontAlgn="base" hangingPunct="1">
        <a:spcBef>
          <a:spcPct val="0"/>
        </a:spcBef>
        <a:spcAft>
          <a:spcPct val="0"/>
        </a:spcAft>
        <a:defRPr sz="5000">
          <a:solidFill>
            <a:schemeClr val="tx2"/>
          </a:solidFill>
          <a:latin typeface="Calibri" pitchFamily="34" charset="0"/>
        </a:defRPr>
      </a:lvl3pPr>
      <a:lvl4pPr marL="342900" indent="-342900" algn="l" defTabSz="-13873163" rtl="0" eaLnBrk="1" fontAlgn="base" hangingPunct="1">
        <a:spcBef>
          <a:spcPct val="0"/>
        </a:spcBef>
        <a:spcAft>
          <a:spcPct val="0"/>
        </a:spcAft>
        <a:defRPr sz="5000">
          <a:solidFill>
            <a:schemeClr val="tx2"/>
          </a:solidFill>
          <a:latin typeface="Calibri" pitchFamily="34" charset="0"/>
        </a:defRPr>
      </a:lvl4pPr>
      <a:lvl5pPr marL="342900" indent="-342900" algn="l" defTabSz="-13873163" rtl="0" eaLnBrk="1" fontAlgn="base" hangingPunct="1">
        <a:spcBef>
          <a:spcPct val="0"/>
        </a:spcBef>
        <a:spcAft>
          <a:spcPct val="0"/>
        </a:spcAft>
        <a:defRPr sz="5000">
          <a:solidFill>
            <a:schemeClr val="tx2"/>
          </a:solidFill>
          <a:latin typeface="Calibri" pitchFamily="34" charset="0"/>
        </a:defRPr>
      </a:lvl5pPr>
      <a:lvl6pPr marL="800100" indent="-342900" algn="l" defTabSz="-13873163" rtl="0" eaLnBrk="1" fontAlgn="base" hangingPunct="1">
        <a:spcBef>
          <a:spcPct val="0"/>
        </a:spcBef>
        <a:spcAft>
          <a:spcPct val="0"/>
        </a:spcAft>
        <a:defRPr sz="5000">
          <a:solidFill>
            <a:schemeClr val="tx2"/>
          </a:solidFill>
          <a:latin typeface="Calibri" pitchFamily="34" charset="0"/>
        </a:defRPr>
      </a:lvl6pPr>
      <a:lvl7pPr marL="1257300" indent="-342900" algn="l" defTabSz="-13873163" rtl="0" eaLnBrk="1" fontAlgn="base" hangingPunct="1">
        <a:spcBef>
          <a:spcPct val="0"/>
        </a:spcBef>
        <a:spcAft>
          <a:spcPct val="0"/>
        </a:spcAft>
        <a:defRPr sz="5000">
          <a:solidFill>
            <a:schemeClr val="tx2"/>
          </a:solidFill>
          <a:latin typeface="Calibri" pitchFamily="34" charset="0"/>
        </a:defRPr>
      </a:lvl7pPr>
      <a:lvl8pPr marL="1714500" indent="-342900" algn="l" defTabSz="-13873163" rtl="0" eaLnBrk="1" fontAlgn="base" hangingPunct="1">
        <a:spcBef>
          <a:spcPct val="0"/>
        </a:spcBef>
        <a:spcAft>
          <a:spcPct val="0"/>
        </a:spcAft>
        <a:defRPr sz="5000">
          <a:solidFill>
            <a:schemeClr val="tx2"/>
          </a:solidFill>
          <a:latin typeface="Calibri" pitchFamily="34" charset="0"/>
        </a:defRPr>
      </a:lvl8pPr>
      <a:lvl9pPr marL="2171700" indent="-342900" algn="l" defTabSz="-13873163" rtl="0" eaLnBrk="1" fontAlgn="base" hangingPunct="1">
        <a:spcBef>
          <a:spcPct val="0"/>
        </a:spcBef>
        <a:spcAft>
          <a:spcPct val="0"/>
        </a:spcAft>
        <a:defRPr sz="5000">
          <a:solidFill>
            <a:schemeClr val="tx2"/>
          </a:solidFill>
          <a:latin typeface="Calibri" pitchFamily="34" charset="0"/>
        </a:defRPr>
      </a:lvl9pPr>
    </p:titleStyle>
    <p:bodyStyle>
      <a:lvl1pPr marL="342900" indent="-342900" algn="l" defTabSz="-13873163" rtl="0" eaLnBrk="1" fontAlgn="base" hangingPunct="1">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742950" indent="-285750" algn="l" defTabSz="-13873163"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1143000" indent="-228600" algn="l" defTabSz="-13873163"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600200" indent="-228600" algn="l" defTabSz="-13873163" rtl="0" eaLnBrk="1" fontAlgn="base" hangingPunct="1">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2057400" indent="-228600" algn="l" defTabSz="-13873163" rtl="0" eaLnBrk="1" fontAlgn="base" hangingPunct="1">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sz="14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karen@nriinternet.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re 1"/>
          <p:cNvSpPr>
            <a:spLocks noGrp="1"/>
          </p:cNvSpPr>
          <p:nvPr>
            <p:ph type="ctrTitle"/>
          </p:nvPr>
        </p:nvSpPr>
        <p:spPr>
          <a:xfrm>
            <a:off x="1219200" y="3124200"/>
            <a:ext cx="3124200" cy="533400"/>
          </a:xfrm>
        </p:spPr>
        <p:style>
          <a:lnRef idx="1">
            <a:schemeClr val="accent3"/>
          </a:lnRef>
          <a:fillRef idx="2">
            <a:schemeClr val="accent3"/>
          </a:fillRef>
          <a:effectRef idx="1">
            <a:schemeClr val="accent3"/>
          </a:effectRef>
          <a:fontRef idx="minor">
            <a:schemeClr val="dk1"/>
          </a:fontRef>
        </p:style>
        <p:txBody>
          <a:bodyPr/>
          <a:lstStyle/>
          <a:p>
            <a:pPr algn="ctr"/>
            <a:r>
              <a:rPr lang="en-US" sz="3400" b="1" dirty="0">
                <a:solidFill>
                  <a:schemeClr val="accent2">
                    <a:lumMod val="50000"/>
                  </a:schemeClr>
                </a:solidFill>
              </a:rPr>
              <a:t>NRI Press.com</a:t>
            </a:r>
          </a:p>
        </p:txBody>
      </p:sp>
      <p:grpSp>
        <p:nvGrpSpPr>
          <p:cNvPr id="6" name="Group 10"/>
          <p:cNvGrpSpPr>
            <a:grpSpLocks/>
          </p:cNvGrpSpPr>
          <p:nvPr/>
        </p:nvGrpSpPr>
        <p:grpSpPr bwMode="auto">
          <a:xfrm>
            <a:off x="1524000" y="4191000"/>
            <a:ext cx="5943600" cy="2133600"/>
            <a:chOff x="1600200" y="533400"/>
            <a:chExt cx="5943600" cy="2438400"/>
          </a:xfrm>
        </p:grpSpPr>
        <p:sp>
          <p:nvSpPr>
            <p:cNvPr id="7" name="Rectangle 9"/>
            <p:cNvSpPr>
              <a:spLocks noChangeArrowheads="1"/>
            </p:cNvSpPr>
            <p:nvPr/>
          </p:nvSpPr>
          <p:spPr bwMode="auto">
            <a:xfrm>
              <a:off x="1600200" y="533400"/>
              <a:ext cx="5943600" cy="24384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lstStyle/>
            <a:p>
              <a:endParaRPr lang="en-US" dirty="0"/>
            </a:p>
          </p:txBody>
        </p:sp>
        <p:pic>
          <p:nvPicPr>
            <p:cNvPr id="8" name="Picture 5" descr="1500X1500.jpeg"/>
            <p:cNvPicPr>
              <a:picLocks noChangeAspect="1"/>
            </p:cNvPicPr>
            <p:nvPr/>
          </p:nvPicPr>
          <p:blipFill>
            <a:blip r:embed="rId3" cstate="print"/>
            <a:srcRect/>
            <a:stretch>
              <a:fillRect/>
            </a:stretch>
          </p:blipFill>
          <p:spPr bwMode="auto">
            <a:xfrm>
              <a:off x="1714500" y="1371600"/>
              <a:ext cx="5715000" cy="1419225"/>
            </a:xfrm>
            <a:prstGeom prst="rect">
              <a:avLst/>
            </a:prstGeom>
            <a:noFill/>
            <a:ln w="9525">
              <a:noFill/>
              <a:miter lim="800000"/>
              <a:headEnd/>
              <a:tailEnd/>
            </a:ln>
          </p:spPr>
        </p:pic>
        <p:sp>
          <p:nvSpPr>
            <p:cNvPr id="9" name="Rectangle 8"/>
            <p:cNvSpPr/>
            <p:nvPr/>
          </p:nvSpPr>
          <p:spPr>
            <a:xfrm>
              <a:off x="1714500" y="685800"/>
              <a:ext cx="5715000" cy="809013"/>
            </a:xfrm>
            <a:prstGeom prst="rect">
              <a:avLst/>
            </a:prstGeom>
            <a:ln>
              <a:solidFill>
                <a:schemeClr val="bg2">
                  <a:lumMod val="20000"/>
                  <a:lumOff val="80000"/>
                </a:schemeClr>
              </a:solidFill>
            </a:ln>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4000" kern="0" dirty="0">
                  <a:ln w="18000">
                    <a:solidFill>
                      <a:schemeClr val="accent2">
                        <a:satMod val="140000"/>
                      </a:schemeClr>
                    </a:solidFill>
                    <a:prstDash val="solid"/>
                    <a:miter lim="800000"/>
                  </a:ln>
                  <a:solidFill>
                    <a:srgbClr val="FF3300"/>
                  </a:solidFill>
                  <a:effectLst>
                    <a:outerShdw blurRad="25500" dist="23000" dir="7020000" algn="tl">
                      <a:srgbClr val="000000">
                        <a:alpha val="50000"/>
                      </a:srgbClr>
                    </a:outerShdw>
                  </a:effectLst>
                  <a:latin typeface="Arial Black" pitchFamily="34" charset="0"/>
                  <a:ea typeface="+mj-ea"/>
                  <a:cs typeface="+mj-cs"/>
                </a:rPr>
                <a:t>NRI</a:t>
              </a:r>
              <a:r>
                <a:rPr lang="en-US" sz="4000" kern="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Black" pitchFamily="34" charset="0"/>
                  <a:ea typeface="+mj-ea"/>
                  <a:cs typeface="+mj-cs"/>
                </a:rPr>
                <a:t>press.com</a:t>
              </a:r>
              <a:r>
                <a:rPr lang="en-US" sz="4000" kern="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Black" pitchFamily="34" charset="0"/>
                  <a:ea typeface="+mj-ea"/>
                  <a:cs typeface="+mj-cs"/>
                </a:rPr>
                <a:t> </a:t>
              </a:r>
              <a:r>
                <a:rPr lang="en-US" sz="4000" kern="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Black" pitchFamily="34" charset="0"/>
                  <a:ea typeface="+mj-ea"/>
                  <a:cs typeface="+mj-cs"/>
                </a:rPr>
                <a:t>Inc.</a:t>
              </a:r>
              <a:endParaRPr lang="en-US" sz="40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90550"/>
          </a:xfrm>
        </p:spPr>
        <p:txBody>
          <a:bodyPr/>
          <a:lstStyle/>
          <a:p>
            <a:r>
              <a:rPr lang="en-US" sz="3000" b="1" dirty="0">
                <a:solidFill>
                  <a:schemeClr val="accent2">
                    <a:lumMod val="50000"/>
                  </a:schemeClr>
                </a:solidFill>
                <a:latin typeface="+mj-lt"/>
              </a:rPr>
              <a:t>Revenue from one website – NRIRestaurant.com</a:t>
            </a:r>
            <a:endParaRPr lang="en-US" sz="3000" dirty="0"/>
          </a:p>
        </p:txBody>
      </p:sp>
      <p:pic>
        <p:nvPicPr>
          <p:cNvPr id="4" name="Picture 3"/>
          <p:cNvPicPr>
            <a:picLocks noChangeAspect="1" noChangeArrowheads="1"/>
          </p:cNvPicPr>
          <p:nvPr/>
        </p:nvPicPr>
        <p:blipFill>
          <a:blip r:embed="rId2" cstate="print"/>
          <a:srcRect l="9750" t="13521" r="9000" b="14487"/>
          <a:stretch>
            <a:fillRect/>
          </a:stretch>
        </p:blipFill>
        <p:spPr bwMode="auto">
          <a:xfrm>
            <a:off x="304800" y="2057400"/>
            <a:ext cx="6096000" cy="3336408"/>
          </a:xfrm>
          <a:prstGeom prst="rect">
            <a:avLst/>
          </a:prstGeom>
          <a:noFill/>
          <a:ln w="9525" cmpd="dbl">
            <a:solidFill>
              <a:schemeClr val="accent2">
                <a:lumMod val="50000"/>
              </a:schemeClr>
            </a:solidFill>
            <a:miter lim="800000"/>
            <a:headEnd/>
            <a:tailEnd/>
          </a:ln>
        </p:spPr>
      </p:pic>
      <p:sp>
        <p:nvSpPr>
          <p:cNvPr id="7" name="Down Arrow 6"/>
          <p:cNvSpPr/>
          <p:nvPr/>
        </p:nvSpPr>
        <p:spPr>
          <a:xfrm>
            <a:off x="2743200" y="1828800"/>
            <a:ext cx="304800" cy="304800"/>
          </a:xfrm>
          <a:prstGeom prst="downArrow">
            <a:avLst>
              <a:gd name="adj1" fmla="val 12301"/>
              <a:gd name="adj2" fmla="val 43111"/>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667000" y="1600200"/>
            <a:ext cx="2286000" cy="228600"/>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r="-100000" b="-100000"/>
          </a:gra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lumMod val="50000"/>
                  </a:schemeClr>
                </a:solidFill>
              </a:rPr>
              <a:t>Adv. Box #3 - $150/month</a:t>
            </a:r>
          </a:p>
        </p:txBody>
      </p:sp>
      <p:sp>
        <p:nvSpPr>
          <p:cNvPr id="9" name="Down Arrow 8"/>
          <p:cNvSpPr/>
          <p:nvPr/>
        </p:nvSpPr>
        <p:spPr>
          <a:xfrm>
            <a:off x="5029200" y="1905000"/>
            <a:ext cx="304800" cy="1447800"/>
          </a:xfrm>
          <a:prstGeom prst="downArrow">
            <a:avLst>
              <a:gd name="adj1" fmla="val 11961"/>
              <a:gd name="adj2" fmla="val 57262"/>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29200" y="1600200"/>
            <a:ext cx="2209800" cy="304800"/>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r="-100000" b="-100000"/>
          </a:gra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lumMod val="50000"/>
                  </a:schemeClr>
                </a:solidFill>
              </a:rPr>
              <a:t>Adv. Box #2 - $200/month</a:t>
            </a:r>
          </a:p>
        </p:txBody>
      </p:sp>
      <p:sp>
        <p:nvSpPr>
          <p:cNvPr id="11" name="Down Arrow 10"/>
          <p:cNvSpPr/>
          <p:nvPr/>
        </p:nvSpPr>
        <p:spPr>
          <a:xfrm>
            <a:off x="1066800" y="1752600"/>
            <a:ext cx="304800" cy="457200"/>
          </a:xfrm>
          <a:prstGeom prst="downArrow">
            <a:avLst>
              <a:gd name="adj1" fmla="val 12301"/>
              <a:gd name="adj2" fmla="val 57262"/>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5400000">
            <a:off x="6438900" y="4000500"/>
            <a:ext cx="152400" cy="685800"/>
          </a:xfrm>
          <a:prstGeom prst="downArrow">
            <a:avLst>
              <a:gd name="adj1" fmla="val 12301"/>
              <a:gd name="adj2" fmla="val 57262"/>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858000" y="4038600"/>
            <a:ext cx="1981200" cy="533400"/>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r="-100000" b="-100000"/>
          </a:gra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lumMod val="50000"/>
                  </a:schemeClr>
                </a:solidFill>
              </a:rPr>
              <a:t>Adv. Box #4 – 20 boxes * $100 each box</a:t>
            </a:r>
          </a:p>
        </p:txBody>
      </p:sp>
      <p:sp>
        <p:nvSpPr>
          <p:cNvPr id="14" name="TextBox 13"/>
          <p:cNvSpPr txBox="1"/>
          <p:nvPr/>
        </p:nvSpPr>
        <p:spPr>
          <a:xfrm>
            <a:off x="304800" y="5410200"/>
            <a:ext cx="8534400" cy="1107996"/>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buFont typeface="Wingdings" pitchFamily="2" charset="2"/>
              <a:buChar char="Ø"/>
            </a:pPr>
            <a:r>
              <a:rPr lang="en-US" sz="1100" b="1" u="sng" dirty="0">
                <a:solidFill>
                  <a:schemeClr val="accent2">
                    <a:lumMod val="50000"/>
                  </a:schemeClr>
                </a:solidFill>
                <a:latin typeface="+mj-lt"/>
              </a:rPr>
              <a:t>Adv#1</a:t>
            </a:r>
            <a:r>
              <a:rPr lang="en-US" sz="1100" b="1" dirty="0">
                <a:solidFill>
                  <a:schemeClr val="accent2">
                    <a:lumMod val="50000"/>
                  </a:schemeClr>
                </a:solidFill>
                <a:latin typeface="+mj-lt"/>
              </a:rPr>
              <a:t>    		Membership $200/year (50 restaurants each zone * 4 Zones)</a:t>
            </a:r>
          </a:p>
          <a:p>
            <a:pPr lvl="4"/>
            <a:r>
              <a:rPr lang="en-US" sz="1100" b="1" dirty="0">
                <a:solidFill>
                  <a:schemeClr val="accent2">
                    <a:lumMod val="50000"/>
                  </a:schemeClr>
                </a:solidFill>
                <a:latin typeface="+mj-lt"/>
              </a:rPr>
              <a:t>= 200 Restaurants * $200 / year 				$40,000</a:t>
            </a:r>
          </a:p>
          <a:p>
            <a:pPr>
              <a:buFont typeface="Wingdings" pitchFamily="2" charset="2"/>
              <a:buChar char="Ø"/>
            </a:pPr>
            <a:r>
              <a:rPr lang="en-US" sz="1100" b="1" u="sng" dirty="0">
                <a:solidFill>
                  <a:schemeClr val="accent2">
                    <a:lumMod val="50000"/>
                  </a:schemeClr>
                </a:solidFill>
                <a:latin typeface="+mj-lt"/>
              </a:rPr>
              <a:t>Adv#2 and 3</a:t>
            </a:r>
            <a:r>
              <a:rPr lang="en-US" sz="1100" b="1" dirty="0">
                <a:solidFill>
                  <a:schemeClr val="accent2">
                    <a:lumMod val="50000"/>
                  </a:schemeClr>
                </a:solidFill>
                <a:latin typeface="+mj-lt"/>
              </a:rPr>
              <a:t>	$350/month	 ($350*12)				$  4,200		</a:t>
            </a:r>
            <a:endParaRPr lang="en-US" sz="1100" b="1" u="sng" dirty="0">
              <a:solidFill>
                <a:schemeClr val="accent2">
                  <a:lumMod val="50000"/>
                </a:schemeClr>
              </a:solidFill>
              <a:latin typeface="+mj-lt"/>
            </a:endParaRPr>
          </a:p>
          <a:p>
            <a:pPr>
              <a:buFont typeface="Wingdings" pitchFamily="2" charset="2"/>
              <a:buChar char="Ø"/>
            </a:pPr>
            <a:r>
              <a:rPr lang="en-US" sz="1100" b="1" u="sng" dirty="0">
                <a:solidFill>
                  <a:schemeClr val="accent2">
                    <a:lumMod val="50000"/>
                  </a:schemeClr>
                </a:solidFill>
                <a:latin typeface="+mj-lt"/>
              </a:rPr>
              <a:t>Adv#4</a:t>
            </a:r>
            <a:r>
              <a:rPr lang="en-US" sz="1100" b="1" dirty="0">
                <a:solidFill>
                  <a:schemeClr val="accent2">
                    <a:lumMod val="50000"/>
                  </a:schemeClr>
                </a:solidFill>
                <a:latin typeface="+mj-lt"/>
              </a:rPr>
              <a:t>		$100/month * 20 Business * 12 months			$24,000</a:t>
            </a:r>
          </a:p>
          <a:p>
            <a:pPr>
              <a:buFont typeface="Wingdings" pitchFamily="2" charset="2"/>
              <a:buChar char="Ø"/>
            </a:pPr>
            <a:endParaRPr lang="en-US" sz="1100" b="1" dirty="0">
              <a:solidFill>
                <a:schemeClr val="accent2">
                  <a:lumMod val="50000"/>
                </a:schemeClr>
              </a:solidFill>
              <a:latin typeface="+mj-lt"/>
            </a:endParaRPr>
          </a:p>
          <a:p>
            <a:r>
              <a:rPr lang="en-US" sz="1100" dirty="0">
                <a:solidFill>
                  <a:schemeClr val="accent2">
                    <a:lumMod val="50000"/>
                  </a:schemeClr>
                </a:solidFill>
                <a:latin typeface="+mj-lt"/>
              </a:rPr>
              <a:t>		</a:t>
            </a:r>
            <a:r>
              <a:rPr lang="en-US" sz="11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Total Revenue of NRIRestaurant.com for one year in USA</a:t>
            </a:r>
            <a:r>
              <a:rPr lang="en-US" sz="1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		</a:t>
            </a:r>
            <a:r>
              <a:rPr lang="en-US" sz="11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$68,200</a:t>
            </a:r>
            <a:r>
              <a:rPr lang="en-US" sz="1100" b="1" dirty="0">
                <a:solidFill>
                  <a:schemeClr val="accent2">
                    <a:lumMod val="50000"/>
                  </a:schemeClr>
                </a:solidFill>
                <a:latin typeface="+mj-lt"/>
              </a:rPr>
              <a:t>	</a:t>
            </a:r>
            <a:endParaRPr lang="en-US" sz="1100" b="1" u="sng" dirty="0">
              <a:solidFill>
                <a:schemeClr val="accent2">
                  <a:lumMod val="50000"/>
                </a:schemeClr>
              </a:solidFill>
              <a:latin typeface="+mj-lt"/>
            </a:endParaRPr>
          </a:p>
        </p:txBody>
      </p:sp>
      <p:sp>
        <p:nvSpPr>
          <p:cNvPr id="15" name="Rectangle 14"/>
          <p:cNvSpPr/>
          <p:nvPr/>
        </p:nvSpPr>
        <p:spPr>
          <a:xfrm>
            <a:off x="152400" y="1447800"/>
            <a:ext cx="2438400" cy="381000"/>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r="-100000" b="-100000"/>
          </a:gra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lumMod val="50000"/>
                  </a:schemeClr>
                </a:solidFill>
              </a:rPr>
              <a:t>Adv. Box #1 - $200/Year (own webpage)</a:t>
            </a:r>
          </a:p>
        </p:txBody>
      </p:sp>
      <p:sp>
        <p:nvSpPr>
          <p:cNvPr id="16" name="Date Placeholder 15"/>
          <p:cNvSpPr>
            <a:spLocks noGrp="1"/>
          </p:cNvSpPr>
          <p:nvPr>
            <p:ph type="dt" sz="half" idx="10"/>
          </p:nvPr>
        </p:nvSpPr>
        <p:spPr/>
        <p:txBody>
          <a:bodyPr/>
          <a:lstStyle/>
          <a:p>
            <a:pPr>
              <a:defRPr/>
            </a:pPr>
            <a:fld id="{8604ACCD-7A9D-478D-9B59-3CCE00EFE813}" type="datetime2">
              <a:rPr lang="en-US" smtClean="0"/>
              <a:pPr>
                <a:defRPr/>
              </a:pPr>
              <a:t>Friday, October 26, 2018</a:t>
            </a:fld>
            <a:endParaRPr lang="en-US" dirty="0"/>
          </a:p>
        </p:txBody>
      </p:sp>
      <p:sp>
        <p:nvSpPr>
          <p:cNvPr id="17" name="Footer Placeholder 16"/>
          <p:cNvSpPr>
            <a:spLocks noGrp="1"/>
          </p:cNvSpPr>
          <p:nvPr>
            <p:ph type="ftr" sz="quarter" idx="11"/>
          </p:nvPr>
        </p:nvSpPr>
        <p:spPr/>
        <p:txBody>
          <a:bodyPr/>
          <a:lstStyle/>
          <a:p>
            <a:pPr>
              <a:defRPr/>
            </a:pPr>
            <a:r>
              <a:rPr lang="en-US" dirty="0"/>
              <a:t>www.NRIipress.com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95350"/>
          </a:xfrm>
        </p:spPr>
        <p:txBody>
          <a:bodyPr/>
          <a:lstStyle/>
          <a:p>
            <a:r>
              <a:rPr lang="en-US" sz="2600" b="1" u="sng" dirty="0">
                <a:solidFill>
                  <a:schemeClr val="accent2">
                    <a:lumMod val="50000"/>
                  </a:schemeClr>
                </a:solidFill>
              </a:rPr>
              <a:t>Total Revenues in USA</a:t>
            </a:r>
            <a:r>
              <a:rPr lang="en-US" sz="2600" b="1" dirty="0">
                <a:solidFill>
                  <a:schemeClr val="accent2">
                    <a:lumMod val="50000"/>
                  </a:schemeClr>
                </a:solidFill>
              </a:rPr>
              <a:t> : 30 websites like NRIRestaurant.com, NRIInternet.com and NRIPress.com</a:t>
            </a:r>
            <a:endParaRPr lang="en-US" sz="2600" dirty="0"/>
          </a:p>
        </p:txBody>
      </p:sp>
      <p:sp>
        <p:nvSpPr>
          <p:cNvPr id="3" name="Content Placeholder 2"/>
          <p:cNvSpPr>
            <a:spLocks noGrp="1"/>
          </p:cNvSpPr>
          <p:nvPr>
            <p:ph idx="1"/>
          </p:nvPr>
        </p:nvSpPr>
        <p:spPr>
          <a:xfrm>
            <a:off x="457200" y="3962400"/>
            <a:ext cx="8229600" cy="2438400"/>
          </a:xfrm>
        </p:spPr>
        <p:txBody>
          <a:bodyPr/>
          <a:lstStyle/>
          <a:p>
            <a:pPr>
              <a:buFont typeface="Wingdings" pitchFamily="2" charset="2"/>
              <a:buChar char="Ø"/>
            </a:pPr>
            <a:r>
              <a:rPr lang="en-US" sz="1400" b="1" dirty="0">
                <a:solidFill>
                  <a:schemeClr val="accent2">
                    <a:lumMod val="50000"/>
                  </a:schemeClr>
                </a:solidFill>
              </a:rPr>
              <a:t> </a:t>
            </a:r>
            <a:r>
              <a:rPr lang="en-US" sz="1200" b="1" dirty="0">
                <a:solidFill>
                  <a:srgbClr val="FF0000"/>
                </a:solidFill>
              </a:rPr>
              <a:t>Revenue from 20 Websites ($68,000 *20)									    			                                                                         $</a:t>
            </a:r>
            <a:r>
              <a:rPr lang="en-US" sz="1400" b="1" dirty="0">
                <a:solidFill>
                  <a:srgbClr val="FF0000"/>
                </a:solidFill>
              </a:rPr>
              <a:t> 1,360,000</a:t>
            </a:r>
          </a:p>
          <a:p>
            <a:pPr>
              <a:buFont typeface="Wingdings" pitchFamily="2" charset="2"/>
              <a:buChar char="Ø"/>
            </a:pPr>
            <a:r>
              <a:rPr lang="en-US" sz="1200" b="1" dirty="0">
                <a:solidFill>
                  <a:schemeClr val="accent2">
                    <a:lumMod val="50000"/>
                  </a:schemeClr>
                </a:solidFill>
              </a:rPr>
              <a:t> Revenue from NRIPress.com	</a:t>
            </a:r>
          </a:p>
          <a:p>
            <a:pPr lvl="1">
              <a:buFont typeface="Wingdings" pitchFamily="2" charset="2"/>
              <a:buChar char="ü"/>
            </a:pPr>
            <a:r>
              <a:rPr lang="en-US" sz="1200" b="1" dirty="0">
                <a:solidFill>
                  <a:schemeClr val="accent2">
                    <a:lumMod val="50000"/>
                  </a:schemeClr>
                </a:solidFill>
              </a:rPr>
              <a:t>From Home Page / Top Box Advertisement ($500 * 12 months)                           		$        6,000	</a:t>
            </a:r>
          </a:p>
          <a:p>
            <a:pPr lvl="1">
              <a:buFont typeface="Wingdings" pitchFamily="2" charset="2"/>
              <a:buChar char="ü"/>
            </a:pPr>
            <a:r>
              <a:rPr lang="en-US" sz="1200" b="1" dirty="0">
                <a:solidFill>
                  <a:schemeClr val="accent2">
                    <a:lumMod val="50000"/>
                  </a:schemeClr>
                </a:solidFill>
              </a:rPr>
              <a:t>From Home Page / Right Hand Column ($250 * 20 boxes * 12 months)	             $      60,000</a:t>
            </a:r>
          </a:p>
          <a:p>
            <a:pPr>
              <a:buFont typeface="Wingdings" pitchFamily="2" charset="2"/>
              <a:buChar char="Ø"/>
            </a:pPr>
            <a:r>
              <a:rPr lang="en-US" sz="1200" b="1" dirty="0">
                <a:solidFill>
                  <a:schemeClr val="accent2">
                    <a:lumMod val="50000"/>
                  </a:schemeClr>
                </a:solidFill>
              </a:rPr>
              <a:t> Revenue from NRIInternet.com</a:t>
            </a:r>
          </a:p>
          <a:p>
            <a:pPr marL="800100" lvl="1" indent="-342900">
              <a:buFont typeface="Wingdings" pitchFamily="2" charset="2"/>
              <a:buChar char="ü"/>
            </a:pPr>
            <a:r>
              <a:rPr lang="en-US" sz="1200" b="1" dirty="0">
                <a:solidFill>
                  <a:schemeClr val="accent2">
                    <a:lumMod val="50000"/>
                  </a:schemeClr>
                </a:solidFill>
              </a:rPr>
              <a:t>From Home Page / Top Box Advertisement ($500 * 12 months)		                        		 $         6,000</a:t>
            </a:r>
          </a:p>
          <a:p>
            <a:pPr marL="800100" lvl="1" indent="-342900">
              <a:buFont typeface="Wingdings" pitchFamily="2" charset="2"/>
              <a:buChar char="ü"/>
            </a:pPr>
            <a:r>
              <a:rPr lang="en-US" sz="1200" b="1" dirty="0">
                <a:solidFill>
                  <a:schemeClr val="accent2">
                    <a:lumMod val="50000"/>
                  </a:schemeClr>
                </a:solidFill>
              </a:rPr>
              <a:t>From Home Page / Right Hand Column ($250 * 12 months)		                                $       60,000</a:t>
            </a:r>
          </a:p>
          <a:p>
            <a:pPr>
              <a:buFont typeface="Wingdings" pitchFamily="2" charset="2"/>
              <a:buChar char="Ø"/>
            </a:pPr>
            <a:r>
              <a:rPr lang="en-US" sz="1200" b="1" dirty="0">
                <a:solidFill>
                  <a:schemeClr val="accent2">
                    <a:lumMod val="50000"/>
                  </a:schemeClr>
                </a:solidFill>
              </a:rPr>
              <a:t> Revenue from Advertisement on Video Project				$                                                                ???</a:t>
            </a:r>
          </a:p>
          <a:p>
            <a:pPr>
              <a:buFont typeface="Wingdings" pitchFamily="2" charset="2"/>
              <a:buChar char="Ø"/>
            </a:pPr>
            <a:r>
              <a:rPr lang="en-US" sz="1200" b="1" dirty="0">
                <a:solidFill>
                  <a:schemeClr val="accent2">
                    <a:lumMod val="50000"/>
                  </a:schemeClr>
                </a:solidFill>
              </a:rPr>
              <a:t>Revenue from Advertisement on Home Page and their extension news pages	$       ???</a:t>
            </a:r>
          </a:p>
          <a:p>
            <a:pPr>
              <a:buFont typeface="Wingdings" pitchFamily="2" charset="2"/>
              <a:buChar char="Ø"/>
            </a:pPr>
            <a:r>
              <a:rPr lang="en-US" sz="1400" b="1" u="sng" dirty="0">
                <a:ln w="1905"/>
                <a:solidFill>
                  <a:srgbClr val="FF0000"/>
                </a:solidFill>
                <a:effectLst>
                  <a:innerShdw blurRad="69850" dist="43180" dir="5400000">
                    <a:srgbClr val="000000">
                      <a:alpha val="65000"/>
                    </a:srgbClr>
                  </a:innerShdw>
                </a:effectLst>
              </a:rPr>
              <a:t>Total Revenue of Advertisements for one year in USA</a:t>
            </a:r>
            <a:r>
              <a:rPr lang="en-US" sz="1400" b="1" dirty="0">
                <a:ln w="1905"/>
                <a:solidFill>
                  <a:srgbClr val="FF0000"/>
                </a:solidFill>
                <a:effectLst>
                  <a:innerShdw blurRad="69850" dist="43180" dir="5400000">
                    <a:srgbClr val="000000">
                      <a:alpha val="65000"/>
                    </a:srgbClr>
                  </a:innerShdw>
                </a:effectLst>
              </a:rPr>
              <a:t> </a:t>
            </a:r>
            <a:r>
              <a:rPr lang="en-US" sz="1800" b="1" dirty="0">
                <a:ln w="1905"/>
                <a:solidFill>
                  <a:srgbClr val="FF0000"/>
                </a:solidFill>
                <a:effectLst>
                  <a:innerShdw blurRad="69850" dist="43180" dir="5400000">
                    <a:srgbClr val="000000">
                      <a:alpha val="65000"/>
                    </a:srgbClr>
                  </a:innerShdw>
                </a:effectLst>
              </a:rPr>
              <a:t>		 		 										                     </a:t>
            </a:r>
            <a:r>
              <a:rPr lang="en-US" sz="1800" b="1" u="sng" dirty="0">
                <a:ln w="1905"/>
                <a:solidFill>
                  <a:srgbClr val="FF0000"/>
                </a:solidFill>
                <a:effectLst>
                  <a:innerShdw blurRad="69850" dist="43180" dir="5400000">
                    <a:srgbClr val="000000">
                      <a:alpha val="65000"/>
                    </a:srgbClr>
                  </a:innerShdw>
                </a:effectLst>
              </a:rPr>
              <a:t>$ 1,492,000</a:t>
            </a:r>
            <a:endParaRPr lang="en-US" sz="1800" b="1" dirty="0">
              <a:solidFill>
                <a:srgbClr val="FF0000"/>
              </a:solidFill>
            </a:endParaRPr>
          </a:p>
        </p:txBody>
      </p:sp>
      <p:pic>
        <p:nvPicPr>
          <p:cNvPr id="4" name="Picture 6"/>
          <p:cNvPicPr>
            <a:picLocks noChangeAspect="1" noChangeArrowheads="1"/>
          </p:cNvPicPr>
          <p:nvPr/>
        </p:nvPicPr>
        <p:blipFill>
          <a:blip r:embed="rId2" cstate="print"/>
          <a:srcRect/>
          <a:stretch>
            <a:fillRect/>
          </a:stretch>
        </p:blipFill>
        <p:spPr bwMode="auto">
          <a:xfrm>
            <a:off x="304800" y="1639228"/>
            <a:ext cx="2971800" cy="2246971"/>
          </a:xfrm>
          <a:prstGeom prst="rect">
            <a:avLst/>
          </a:prstGeom>
          <a:noFill/>
          <a:ln w="9525">
            <a:noFill/>
            <a:round/>
            <a:headEnd/>
            <a:tailEnd/>
          </a:ln>
        </p:spPr>
      </p:pic>
      <p:pic>
        <p:nvPicPr>
          <p:cNvPr id="5" name="Picture 7"/>
          <p:cNvPicPr>
            <a:picLocks noChangeAspect="1" noChangeArrowheads="1"/>
          </p:cNvPicPr>
          <p:nvPr/>
        </p:nvPicPr>
        <p:blipFill>
          <a:blip r:embed="rId3" cstate="print"/>
          <a:srcRect/>
          <a:stretch>
            <a:fillRect/>
          </a:stretch>
        </p:blipFill>
        <p:spPr bwMode="auto">
          <a:xfrm>
            <a:off x="3505200" y="1657082"/>
            <a:ext cx="5105400" cy="2229118"/>
          </a:xfrm>
          <a:prstGeom prst="rect">
            <a:avLst/>
          </a:prstGeom>
          <a:noFill/>
          <a:ln w="28440">
            <a:solidFill>
              <a:srgbClr val="1F497D"/>
            </a:solidFill>
            <a:miter lim="800000"/>
            <a:headEnd/>
            <a:tailEnd/>
          </a:ln>
          <a:effectLst>
            <a:outerShdw dist="17819" dir="2700000" algn="ctr" rotWithShape="0">
              <a:srgbClr val="000000">
                <a:alpha val="20044"/>
              </a:srgbClr>
            </a:outerShdw>
          </a:effectLst>
        </p:spPr>
      </p:pic>
      <p:sp>
        <p:nvSpPr>
          <p:cNvPr id="6" name="Date Placeholder 5"/>
          <p:cNvSpPr>
            <a:spLocks noGrp="1"/>
          </p:cNvSpPr>
          <p:nvPr>
            <p:ph type="dt" sz="half" idx="10"/>
          </p:nvPr>
        </p:nvSpPr>
        <p:spPr/>
        <p:txBody>
          <a:bodyPr/>
          <a:lstStyle/>
          <a:p>
            <a:pPr>
              <a:defRPr/>
            </a:pPr>
            <a:fld id="{5BB38EDC-998E-45A2-BA03-39133779A897}" type="datetime2">
              <a:rPr lang="en-US" smtClean="0"/>
              <a:pPr>
                <a:defRPr/>
              </a:pPr>
              <a:t>Friday, October 26, 2018</a:t>
            </a:fld>
            <a:endParaRPr lang="en-US" dirty="0"/>
          </a:p>
        </p:txBody>
      </p:sp>
      <p:sp>
        <p:nvSpPr>
          <p:cNvPr id="7" name="Footer Placeholder 6"/>
          <p:cNvSpPr>
            <a:spLocks noGrp="1"/>
          </p:cNvSpPr>
          <p:nvPr>
            <p:ph type="ftr" sz="quarter" idx="11"/>
          </p:nvPr>
        </p:nvSpPr>
        <p:spPr/>
        <p:txBody>
          <a:bodyPr/>
          <a:lstStyle/>
          <a:p>
            <a:pPr>
              <a:defRPr/>
            </a:pPr>
            <a:r>
              <a:rPr lang="en-US"/>
              <a:t>www.NRIipress.com</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90550"/>
          </a:xfrm>
        </p:spPr>
        <p:txBody>
          <a:bodyPr/>
          <a:lstStyle/>
          <a:p>
            <a:r>
              <a:rPr lang="en-US" sz="3400" b="1" dirty="0">
                <a:solidFill>
                  <a:schemeClr val="accent2">
                    <a:lumMod val="50000"/>
                  </a:schemeClr>
                </a:solidFill>
                <a:latin typeface="+mj-lt"/>
              </a:rPr>
              <a:t>Total Revenue</a:t>
            </a:r>
            <a:endParaRPr lang="en-US" sz="3400" dirty="0"/>
          </a:p>
        </p:txBody>
      </p:sp>
      <p:sp>
        <p:nvSpPr>
          <p:cNvPr id="5" name="TextBox 4"/>
          <p:cNvSpPr txBox="1"/>
          <p:nvPr/>
        </p:nvSpPr>
        <p:spPr>
          <a:xfrm>
            <a:off x="228600" y="1752600"/>
            <a:ext cx="8763000" cy="4093428"/>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b="1" dirty="0">
                <a:solidFill>
                  <a:schemeClr val="accent2">
                    <a:lumMod val="50000"/>
                  </a:schemeClr>
                </a:solidFill>
                <a:latin typeface="+mj-lt"/>
              </a:rPr>
              <a:t> </a:t>
            </a:r>
          </a:p>
          <a:p>
            <a:pPr>
              <a:buFont typeface="Wingdings" pitchFamily="2" charset="2"/>
              <a:buChar char="Ø"/>
            </a:pPr>
            <a:r>
              <a:rPr lang="en-US" sz="1200" b="1" dirty="0">
                <a:solidFill>
                  <a:schemeClr val="accent2">
                    <a:lumMod val="50000"/>
                  </a:schemeClr>
                </a:solidFill>
                <a:latin typeface="+mj-lt"/>
              </a:rPr>
              <a:t>Revenue worldwide from Advertisements</a:t>
            </a:r>
          </a:p>
          <a:p>
            <a:pPr lvl="1">
              <a:buFont typeface="Wingdings" pitchFamily="2" charset="2"/>
              <a:buChar char="ü"/>
            </a:pPr>
            <a:r>
              <a:rPr lang="en-US" sz="1200" b="1" dirty="0">
                <a:solidFill>
                  <a:srgbClr val="FF0000"/>
                </a:solidFill>
                <a:latin typeface="+mj-lt"/>
              </a:rPr>
              <a:t> USA: Total Estimated Revenue per year	</a:t>
            </a:r>
            <a:r>
              <a:rPr lang="en-US" sz="1600" b="1" dirty="0">
                <a:solidFill>
                  <a:srgbClr val="FF0000"/>
                </a:solidFill>
              </a:rPr>
              <a:t> </a:t>
            </a:r>
            <a:r>
              <a:rPr lang="en-US" sz="1400" b="1" dirty="0">
                <a:solidFill>
                  <a:srgbClr val="FF0000"/>
                </a:solidFill>
              </a:rPr>
              <a:t>($ </a:t>
            </a:r>
            <a:r>
              <a:rPr lang="en-IN" sz="1400" b="1" dirty="0">
                <a:solidFill>
                  <a:srgbClr val="FF0000"/>
                </a:solidFill>
              </a:rPr>
              <a:t>2625000 x 12)</a:t>
            </a:r>
            <a:r>
              <a:rPr lang="en-US" sz="1400" b="1" dirty="0">
                <a:solidFill>
                  <a:srgbClr val="FF0000"/>
                </a:solidFill>
                <a:latin typeface="+mj-lt"/>
              </a:rPr>
              <a:t>		$ </a:t>
            </a:r>
            <a:r>
              <a:rPr lang="en-IN" sz="1400" b="1" dirty="0">
                <a:solidFill>
                  <a:srgbClr val="FF0000"/>
                </a:solidFill>
              </a:rPr>
              <a:t>31,500,000 </a:t>
            </a:r>
            <a:endParaRPr lang="en-US" sz="1400" b="1" dirty="0">
              <a:solidFill>
                <a:srgbClr val="FF0000"/>
              </a:solidFill>
              <a:latin typeface="+mj-lt"/>
            </a:endParaRPr>
          </a:p>
          <a:p>
            <a:pPr lvl="1">
              <a:buFont typeface="Wingdings" pitchFamily="2" charset="2"/>
              <a:buChar char="ü"/>
            </a:pPr>
            <a:r>
              <a:rPr lang="en-US" sz="1200" b="1" dirty="0">
                <a:solidFill>
                  <a:schemeClr val="accent2">
                    <a:lumMod val="50000"/>
                  </a:schemeClr>
                </a:solidFill>
                <a:latin typeface="+mj-lt"/>
              </a:rPr>
              <a:t>India: Total Estimated Revenue per year				</a:t>
            </a:r>
            <a:r>
              <a:rPr lang="en-US" sz="1200" b="1" dirty="0">
                <a:solidFill>
                  <a:schemeClr val="accent2">
                    <a:lumMod val="50000"/>
                  </a:schemeClr>
                </a:solidFill>
              </a:rPr>
              <a:t> $      ??? (can be added+20%)</a:t>
            </a:r>
            <a:endParaRPr lang="en-US" sz="1200" b="1" dirty="0">
              <a:solidFill>
                <a:schemeClr val="accent2">
                  <a:lumMod val="50000"/>
                </a:schemeClr>
              </a:solidFill>
              <a:latin typeface="+mj-lt"/>
            </a:endParaRPr>
          </a:p>
          <a:p>
            <a:pPr lvl="1">
              <a:buFont typeface="Wingdings" pitchFamily="2" charset="2"/>
              <a:buChar char="ü"/>
            </a:pPr>
            <a:r>
              <a:rPr lang="en-US" sz="1200" b="1" dirty="0">
                <a:solidFill>
                  <a:schemeClr val="accent2">
                    <a:lumMod val="50000"/>
                  </a:schemeClr>
                </a:solidFill>
              </a:rPr>
              <a:t>Canada: Total Estimated Revenue per year			 $      ??? (can be added+20%)</a:t>
            </a:r>
          </a:p>
          <a:p>
            <a:pPr lvl="1">
              <a:buFont typeface="Wingdings" pitchFamily="2" charset="2"/>
              <a:buChar char="ü"/>
            </a:pPr>
            <a:r>
              <a:rPr lang="en-US" sz="1200" b="1" dirty="0">
                <a:solidFill>
                  <a:schemeClr val="accent2">
                    <a:lumMod val="50000"/>
                  </a:schemeClr>
                </a:solidFill>
              </a:rPr>
              <a:t>Europe (U.K., Germany etc.): Total Estimated Revenue per year		 $      ??? (can be added+20%)</a:t>
            </a:r>
          </a:p>
          <a:p>
            <a:pPr lvl="1">
              <a:buFont typeface="Wingdings" pitchFamily="2" charset="2"/>
              <a:buChar char="ü"/>
            </a:pPr>
            <a:r>
              <a:rPr lang="en-US" sz="1200" b="1" dirty="0">
                <a:solidFill>
                  <a:schemeClr val="accent2">
                    <a:lumMod val="50000"/>
                  </a:schemeClr>
                </a:solidFill>
              </a:rPr>
              <a:t>Asia (Singapore, Malaysia etc.): Total Estimated Revenue per year		 $      ??? (can be added+20%)</a:t>
            </a:r>
          </a:p>
          <a:p>
            <a:pPr lvl="1">
              <a:buFont typeface="Wingdings" pitchFamily="2" charset="2"/>
              <a:buChar char="ü"/>
            </a:pPr>
            <a:r>
              <a:rPr lang="en-US" sz="1200" b="1" dirty="0">
                <a:solidFill>
                  <a:schemeClr val="accent2">
                    <a:lumMod val="50000"/>
                  </a:schemeClr>
                </a:solidFill>
              </a:rPr>
              <a:t>Middle East &amp; Africa: Total Estimated Revenue per year		 $      ??? (can be added+20%)</a:t>
            </a:r>
          </a:p>
          <a:p>
            <a:pPr lvl="1">
              <a:buFont typeface="Wingdings" pitchFamily="2" charset="2"/>
              <a:buChar char="ü"/>
            </a:pPr>
            <a:endParaRPr lang="en-US" sz="1200" b="1" dirty="0">
              <a:solidFill>
                <a:schemeClr val="accent2">
                  <a:lumMod val="50000"/>
                </a:schemeClr>
              </a:solidFill>
              <a:latin typeface="+mj-lt"/>
            </a:endParaRPr>
          </a:p>
          <a:p>
            <a:pPr>
              <a:buFont typeface="Wingdings" pitchFamily="2" charset="2"/>
              <a:buChar char="Ø"/>
            </a:pPr>
            <a:r>
              <a:rPr lang="en-US" sz="1200" b="1" dirty="0">
                <a:solidFill>
                  <a:schemeClr val="accent2">
                    <a:lumMod val="50000"/>
                  </a:schemeClr>
                </a:solidFill>
                <a:latin typeface="+mj-lt"/>
              </a:rPr>
              <a:t> Revenue from Advertisement on Video Project	</a:t>
            </a:r>
            <a:r>
              <a:rPr lang="en-US" sz="1200" b="1" dirty="0">
                <a:solidFill>
                  <a:schemeClr val="accent2">
                    <a:lumMod val="50000"/>
                  </a:schemeClr>
                </a:solidFill>
              </a:rPr>
              <a:t> (depends on no. of video projects) 	 $      ??? </a:t>
            </a:r>
          </a:p>
          <a:p>
            <a:pPr>
              <a:buFont typeface="Wingdings" pitchFamily="2" charset="2"/>
              <a:buChar char="Ø"/>
            </a:pPr>
            <a:endParaRPr lang="en-US" sz="1200" b="1" dirty="0">
              <a:solidFill>
                <a:schemeClr val="accent2">
                  <a:lumMod val="50000"/>
                </a:schemeClr>
              </a:solidFill>
              <a:latin typeface="+mj-lt"/>
            </a:endParaRPr>
          </a:p>
          <a:p>
            <a:pPr>
              <a:buFont typeface="Wingdings" pitchFamily="2" charset="2"/>
              <a:buChar char="Ø"/>
            </a:pPr>
            <a:r>
              <a:rPr lang="en-US" sz="1200" b="1" dirty="0">
                <a:solidFill>
                  <a:schemeClr val="accent2">
                    <a:lumMod val="50000"/>
                  </a:schemeClr>
                </a:solidFill>
              </a:rPr>
              <a:t>Revenue from selling rights for each country/state </a:t>
            </a:r>
          </a:p>
          <a:p>
            <a:r>
              <a:rPr lang="en-US" sz="1200" b="1" dirty="0">
                <a:solidFill>
                  <a:schemeClr val="accent2">
                    <a:lumMod val="50000"/>
                  </a:schemeClr>
                </a:solidFill>
              </a:rPr>
              <a:t>    (minimum ¼ million for one state like California or BC/ONT)			 $      ??? 		</a:t>
            </a:r>
          </a:p>
          <a:p>
            <a:endParaRPr lang="en-US" sz="1200" b="1" dirty="0">
              <a:solidFill>
                <a:schemeClr val="accent2">
                  <a:lumMod val="50000"/>
                </a:schemeClr>
              </a:solidFill>
            </a:endParaRPr>
          </a:p>
          <a:p>
            <a:pPr>
              <a:buFont typeface="Wingdings" pitchFamily="2" charset="2"/>
              <a:buChar char="Ø"/>
            </a:pPr>
            <a:endParaRPr lang="en-US" sz="1200" b="1" dirty="0">
              <a:solidFill>
                <a:schemeClr val="accent2">
                  <a:lumMod val="50000"/>
                </a:schemeClr>
              </a:solidFill>
            </a:endParaRPr>
          </a:p>
          <a:p>
            <a:pPr marL="800100" lvl="1" indent="-342900"/>
            <a:r>
              <a:rPr lang="en-US" sz="1200" b="1" dirty="0">
                <a:solidFill>
                  <a:schemeClr val="accent2">
                    <a:lumMod val="50000"/>
                  </a:schemeClr>
                </a:solidFill>
              </a:rPr>
              <a:t>			</a:t>
            </a:r>
            <a:r>
              <a:rPr lang="en-US" sz="1200" b="1" u="sng" dirty="0">
                <a:solidFill>
                  <a:schemeClr val="accent2">
                    <a:lumMod val="50000"/>
                  </a:schemeClr>
                </a:solidFill>
              </a:rPr>
              <a:t> </a:t>
            </a:r>
            <a:r>
              <a:rPr lang="en-US" sz="12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Estimated Total Revenue</a:t>
            </a:r>
            <a:r>
              <a:rPr lang="en-US" sz="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2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pPr marL="800100" lvl="1" indent="-342900"/>
            <a:endParaRPr lang="en-US" sz="12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800100" lvl="1" indent="-342900"/>
            <a:endParaRPr lang="en-US" sz="12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800100" lvl="1" indent="-342900"/>
            <a:r>
              <a:rPr lang="en-US" sz="1200" i="1" dirty="0">
                <a:solidFill>
                  <a:schemeClr val="accent2">
                    <a:lumMod val="50000"/>
                  </a:schemeClr>
                </a:solidFill>
              </a:rPr>
              <a:t>Note:  Above information is very simple to understand. Our staff is working to prepare revenue in details and with graphs. If any questions/</a:t>
            </a:r>
            <a:r>
              <a:rPr lang="en-US" sz="1200" i="1" dirty="0" err="1">
                <a:solidFill>
                  <a:schemeClr val="accent2">
                    <a:lumMod val="50000"/>
                  </a:schemeClr>
                </a:solidFill>
              </a:rPr>
              <a:t>inquries</a:t>
            </a:r>
            <a:r>
              <a:rPr lang="en-US" sz="1200" i="1" dirty="0">
                <a:solidFill>
                  <a:schemeClr val="accent2">
                    <a:lumMod val="50000"/>
                  </a:schemeClr>
                </a:solidFill>
              </a:rPr>
              <a:t>, please feel free to email Karen at </a:t>
            </a:r>
            <a:r>
              <a:rPr lang="en-US" sz="1200" i="1" u="sng" dirty="0">
                <a:solidFill>
                  <a:schemeClr val="accent2">
                    <a:lumMod val="50000"/>
                  </a:schemeClr>
                </a:solidFill>
                <a:hlinkClick r:id="rId2"/>
              </a:rPr>
              <a:t>karen@nriinternet.com</a:t>
            </a:r>
            <a:endParaRPr lang="en-US" sz="1200" i="1" u="sng" dirty="0">
              <a:solidFill>
                <a:schemeClr val="accent2">
                  <a:lumMod val="50000"/>
                </a:schemeClr>
              </a:solidFill>
            </a:endParaRPr>
          </a:p>
          <a:p>
            <a:pPr marL="800100" lvl="1" indent="-342900"/>
            <a:r>
              <a:rPr lang="en-US" sz="1200" b="1" dirty="0">
                <a:solidFill>
                  <a:schemeClr val="accent2">
                    <a:lumMod val="50000"/>
                  </a:schemeClr>
                </a:solidFill>
                <a:latin typeface="+mj-lt"/>
              </a:rPr>
              <a:t>	</a:t>
            </a:r>
          </a:p>
        </p:txBody>
      </p:sp>
      <p:sp>
        <p:nvSpPr>
          <p:cNvPr id="6" name="Date Placeholder 5"/>
          <p:cNvSpPr>
            <a:spLocks noGrp="1"/>
          </p:cNvSpPr>
          <p:nvPr>
            <p:ph type="dt" sz="half" idx="10"/>
          </p:nvPr>
        </p:nvSpPr>
        <p:spPr/>
        <p:txBody>
          <a:bodyPr/>
          <a:lstStyle/>
          <a:p>
            <a:pPr>
              <a:defRPr/>
            </a:pPr>
            <a:fld id="{1C5874DC-48B9-4616-9A84-0D4BB53D4E7B}" type="datetime2">
              <a:rPr lang="en-US" smtClean="0"/>
              <a:pPr>
                <a:defRPr/>
              </a:pPr>
              <a:t>Friday, October 26, 2018</a:t>
            </a:fld>
            <a:endParaRPr lang="en-US" dirty="0"/>
          </a:p>
        </p:txBody>
      </p:sp>
      <p:sp>
        <p:nvSpPr>
          <p:cNvPr id="7" name="Footer Placeholder 6"/>
          <p:cNvSpPr>
            <a:spLocks noGrp="1"/>
          </p:cNvSpPr>
          <p:nvPr>
            <p:ph type="ftr" sz="quarter" idx="11"/>
          </p:nvPr>
        </p:nvSpPr>
        <p:spPr/>
        <p:txBody>
          <a:bodyPr/>
          <a:lstStyle/>
          <a:p>
            <a:pPr>
              <a:defRPr/>
            </a:pPr>
            <a:r>
              <a:rPr lang="en-US"/>
              <a:t>www.NRIipress.com</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90550"/>
          </a:xfrm>
        </p:spPr>
        <p:txBody>
          <a:bodyPr/>
          <a:lstStyle/>
          <a:p>
            <a:r>
              <a:rPr lang="en-US" sz="3400" b="1" dirty="0">
                <a:solidFill>
                  <a:schemeClr val="accent2">
                    <a:lumMod val="50000"/>
                  </a:schemeClr>
                </a:solidFill>
              </a:rPr>
              <a:t>Company’s Shares Distribution </a:t>
            </a:r>
            <a:endParaRPr lang="en-US" sz="3400" dirty="0"/>
          </a:p>
        </p:txBody>
      </p:sp>
      <p:sp>
        <p:nvSpPr>
          <p:cNvPr id="4" name="Espace réservé du contenu 2"/>
          <p:cNvSpPr>
            <a:spLocks noGrp="1"/>
          </p:cNvSpPr>
          <p:nvPr>
            <p:ph idx="1"/>
          </p:nvPr>
        </p:nvSpPr>
        <p:spPr>
          <a:xfrm>
            <a:off x="457200" y="1524000"/>
            <a:ext cx="8229600" cy="4953000"/>
          </a:xfrm>
        </p:spPr>
        <p:txBody>
          <a:bodyPr/>
          <a:lstStyle/>
          <a:p>
            <a:pPr>
              <a:buNone/>
            </a:pPr>
            <a:r>
              <a:rPr lang="en-US" sz="1200" b="1" dirty="0">
                <a:solidFill>
                  <a:schemeClr val="accent2">
                    <a:lumMod val="50000"/>
                  </a:schemeClr>
                </a:solidFill>
              </a:rPr>
              <a:t>As per 2009 amendment, we are able to issue 50,000,000 common shares worldwide, such as:</a:t>
            </a:r>
          </a:p>
          <a:p>
            <a:pPr lvl="1">
              <a:buFont typeface="Wingdings" pitchFamily="2" charset="2"/>
              <a:buChar char="ü"/>
            </a:pPr>
            <a:r>
              <a:rPr lang="en-US" sz="1200" b="1" dirty="0">
                <a:solidFill>
                  <a:schemeClr val="accent2">
                    <a:lumMod val="50000"/>
                  </a:schemeClr>
                </a:solidFill>
              </a:rPr>
              <a:t>US Accredited Investors</a:t>
            </a:r>
          </a:p>
          <a:p>
            <a:pPr lvl="1">
              <a:buFont typeface="Wingdings" pitchFamily="2" charset="2"/>
              <a:buChar char="ü"/>
            </a:pPr>
            <a:r>
              <a:rPr lang="en-US" sz="1200" b="1" dirty="0">
                <a:solidFill>
                  <a:schemeClr val="accent2">
                    <a:lumMod val="50000"/>
                  </a:schemeClr>
                </a:solidFill>
              </a:rPr>
              <a:t>Non-US Subscribers</a:t>
            </a:r>
          </a:p>
          <a:p>
            <a:pPr>
              <a:buNone/>
            </a:pPr>
            <a:r>
              <a:rPr lang="en-US" sz="1200" b="1" dirty="0">
                <a:solidFill>
                  <a:schemeClr val="accent2">
                    <a:lumMod val="50000"/>
                  </a:schemeClr>
                </a:solidFill>
              </a:rPr>
              <a:t>Above shares distribution by categories ($1.00/share)</a:t>
            </a:r>
          </a:p>
          <a:p>
            <a:pPr lvl="1">
              <a:buFont typeface="Wingdings" pitchFamily="2" charset="2"/>
              <a:buChar char="ü"/>
            </a:pPr>
            <a:r>
              <a:rPr lang="en-US" sz="1200" b="1" dirty="0">
                <a:solidFill>
                  <a:schemeClr val="accent2">
                    <a:lumMod val="50000"/>
                  </a:schemeClr>
                </a:solidFill>
              </a:rPr>
              <a:t>As of Dec 31, 2008, all 20 shareholders as listed, have agreed to get their </a:t>
            </a:r>
          </a:p>
          <a:p>
            <a:pPr lvl="1">
              <a:buNone/>
            </a:pPr>
            <a:r>
              <a:rPr lang="en-US" sz="1200" b="1" dirty="0">
                <a:solidFill>
                  <a:schemeClr val="accent2">
                    <a:lumMod val="50000"/>
                  </a:schemeClr>
                </a:solidFill>
              </a:rPr>
              <a:t>	shares on the basis of their investment, services and founders/issues </a:t>
            </a:r>
          </a:p>
          <a:p>
            <a:pPr lvl="1">
              <a:buNone/>
            </a:pPr>
            <a:r>
              <a:rPr lang="en-US" sz="1200" b="1" dirty="0">
                <a:solidFill>
                  <a:schemeClr val="accent2">
                    <a:lumMod val="50000"/>
                  </a:schemeClr>
                </a:solidFill>
              </a:rPr>
              <a:t>	(Subject to approval of their services) 				$30,000,000</a:t>
            </a:r>
          </a:p>
          <a:p>
            <a:pPr lvl="1">
              <a:buFont typeface="Wingdings" pitchFamily="2" charset="2"/>
              <a:buChar char="ü"/>
            </a:pPr>
            <a:r>
              <a:rPr lang="en-US" sz="1200" b="1" dirty="0">
                <a:solidFill>
                  <a:schemeClr val="accent2">
                    <a:lumMod val="50000"/>
                  </a:schemeClr>
                </a:solidFill>
              </a:rPr>
              <a:t>2009 plan of options to purchase up to 10 million shares of common stock	$10,000,000</a:t>
            </a:r>
          </a:p>
          <a:p>
            <a:pPr lvl="1">
              <a:buFont typeface="Wingdings" pitchFamily="2" charset="2"/>
              <a:buChar char="ü"/>
            </a:pPr>
            <a:r>
              <a:rPr lang="en-US" sz="1200" b="1" dirty="0">
                <a:solidFill>
                  <a:schemeClr val="accent2">
                    <a:lumMod val="50000"/>
                  </a:schemeClr>
                </a:solidFill>
              </a:rPr>
              <a:t>Stock option granted to consultants up to 10 million shares of common stock	$10,000,000</a:t>
            </a:r>
          </a:p>
          <a:p>
            <a:pPr lvl="1">
              <a:buNone/>
            </a:pPr>
            <a:r>
              <a:rPr lang="en-US" sz="1200" b="1" dirty="0">
                <a:solidFill>
                  <a:schemeClr val="accent2">
                    <a:lumMod val="50000"/>
                  </a:schemeClr>
                </a:solidFill>
              </a:rPr>
              <a:t>							Total Shares	$50,000,000</a:t>
            </a:r>
          </a:p>
          <a:p>
            <a:pPr lvl="1">
              <a:buNone/>
            </a:pPr>
            <a:endParaRPr lang="en-US" sz="1200" b="1" dirty="0">
              <a:solidFill>
                <a:schemeClr val="accent2">
                  <a:lumMod val="50000"/>
                </a:schemeClr>
              </a:solidFill>
            </a:endParaRPr>
          </a:p>
          <a:p>
            <a:pPr marL="0" lvl="1">
              <a:buNone/>
            </a:pPr>
            <a:r>
              <a:rPr lang="en-US" sz="1200" b="1" dirty="0">
                <a:solidFill>
                  <a:schemeClr val="accent2">
                    <a:lumMod val="50000"/>
                  </a:schemeClr>
                </a:solidFill>
              </a:rPr>
              <a:t>2009 Plan of options to purchase and 2009 Stock Incentive plan (20 million shares) shall be available as follows:</a:t>
            </a:r>
          </a:p>
          <a:p>
            <a:pPr marL="0" lvl="1">
              <a:buNone/>
            </a:pPr>
            <a:endParaRPr lang="en-US" sz="1200" b="1" dirty="0">
              <a:solidFill>
                <a:schemeClr val="accent2">
                  <a:lumMod val="50000"/>
                </a:schemeClr>
              </a:solidFill>
            </a:endParaRPr>
          </a:p>
          <a:p>
            <a:pPr marL="0" lvl="1">
              <a:buNone/>
            </a:pPr>
            <a:endParaRPr lang="en-US" sz="1200" b="1" dirty="0">
              <a:solidFill>
                <a:schemeClr val="accent2">
                  <a:lumMod val="50000"/>
                </a:schemeClr>
              </a:solidFill>
            </a:endParaRPr>
          </a:p>
          <a:p>
            <a:pPr lvl="1">
              <a:buNone/>
            </a:pPr>
            <a:endParaRPr lang="en-US" sz="1200" b="1" dirty="0">
              <a:solidFill>
                <a:schemeClr val="accent2">
                  <a:lumMod val="50000"/>
                </a:schemeClr>
              </a:solidFill>
            </a:endParaRPr>
          </a:p>
          <a:p>
            <a:pPr lvl="1">
              <a:buNone/>
            </a:pPr>
            <a:endParaRPr lang="en-US" sz="1200" b="1" dirty="0">
              <a:solidFill>
                <a:schemeClr val="accent2">
                  <a:lumMod val="50000"/>
                </a:schemeClr>
              </a:solidFill>
            </a:endParaRPr>
          </a:p>
          <a:p>
            <a:pPr lvl="1">
              <a:buNone/>
            </a:pPr>
            <a:endParaRPr lang="en-US" sz="1200" b="1" dirty="0">
              <a:solidFill>
                <a:schemeClr val="accent2">
                  <a:lumMod val="50000"/>
                </a:schemeClr>
              </a:solidFill>
            </a:endParaRPr>
          </a:p>
          <a:p>
            <a:pPr lvl="1">
              <a:buNone/>
            </a:pPr>
            <a:endParaRPr lang="en-US" sz="1200" b="1" dirty="0">
              <a:solidFill>
                <a:schemeClr val="accent2">
                  <a:lumMod val="50000"/>
                </a:schemeClr>
              </a:solidFill>
            </a:endParaRPr>
          </a:p>
          <a:p>
            <a:pPr lvl="1">
              <a:buNone/>
            </a:pPr>
            <a:endParaRPr lang="en-US" sz="1200" b="1" dirty="0">
              <a:solidFill>
                <a:schemeClr val="accent2">
                  <a:lumMod val="50000"/>
                </a:schemeClr>
              </a:solidFill>
            </a:endParaRPr>
          </a:p>
          <a:p>
            <a:pPr lvl="1">
              <a:buFont typeface="Wingdings" pitchFamily="2" charset="2"/>
              <a:buChar char="ü"/>
            </a:pPr>
            <a:endParaRPr lang="en-US" sz="1200" b="1" dirty="0">
              <a:solidFill>
                <a:schemeClr val="accent2">
                  <a:lumMod val="50000"/>
                </a:schemeClr>
              </a:solidFill>
            </a:endParaRPr>
          </a:p>
          <a:p>
            <a:pPr lvl="1">
              <a:buNone/>
            </a:pPr>
            <a:endParaRPr lang="en-US" sz="1200" b="1" dirty="0">
              <a:solidFill>
                <a:schemeClr val="accent2">
                  <a:lumMod val="50000"/>
                </a:schemeClr>
              </a:solidFill>
            </a:endParaRPr>
          </a:p>
        </p:txBody>
      </p:sp>
      <p:graphicFrame>
        <p:nvGraphicFramePr>
          <p:cNvPr id="5" name="Table 4"/>
          <p:cNvGraphicFramePr>
            <a:graphicFrameLocks noGrp="1"/>
          </p:cNvGraphicFramePr>
          <p:nvPr/>
        </p:nvGraphicFramePr>
        <p:xfrm>
          <a:off x="990600" y="4343400"/>
          <a:ext cx="7162800" cy="2108200"/>
        </p:xfrm>
        <a:graphic>
          <a:graphicData uri="http://schemas.openxmlformats.org/drawingml/2006/table">
            <a:tbl>
              <a:tblPr firstRow="1" firstCol="1" bandRow="1">
                <a:tableStyleId>{F5AB1C69-6EDB-4FF4-983F-18BD219EF322}</a:tableStyleId>
              </a:tblPr>
              <a:tblGrid>
                <a:gridCol w="10668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1085850">
                  <a:extLst>
                    <a:ext uri="{9D8B030D-6E8A-4147-A177-3AD203B41FA5}">
                      <a16:colId xmlns:a16="http://schemas.microsoft.com/office/drawing/2014/main" val="20006"/>
                    </a:ext>
                  </a:extLst>
                </a:gridCol>
                <a:gridCol w="895350">
                  <a:extLst>
                    <a:ext uri="{9D8B030D-6E8A-4147-A177-3AD203B41FA5}">
                      <a16:colId xmlns:a16="http://schemas.microsoft.com/office/drawing/2014/main" val="20007"/>
                    </a:ext>
                  </a:extLst>
                </a:gridCol>
              </a:tblGrid>
              <a:tr h="370840">
                <a:tc>
                  <a:txBody>
                    <a:bodyPr/>
                    <a:lstStyle/>
                    <a:p>
                      <a:endParaRPr lang="en-US" sz="1200" dirty="0"/>
                    </a:p>
                  </a:txBody>
                  <a:tcPr/>
                </a:tc>
                <a:tc>
                  <a:txBody>
                    <a:bodyPr/>
                    <a:lstStyle/>
                    <a:p>
                      <a:r>
                        <a:rPr lang="en-US" sz="1200" dirty="0"/>
                        <a:t>USA</a:t>
                      </a:r>
                    </a:p>
                  </a:txBody>
                  <a:tcPr/>
                </a:tc>
                <a:tc>
                  <a:txBody>
                    <a:bodyPr/>
                    <a:lstStyle/>
                    <a:p>
                      <a:r>
                        <a:rPr lang="en-US" sz="1200" dirty="0"/>
                        <a:t>CANADA</a:t>
                      </a:r>
                    </a:p>
                  </a:txBody>
                  <a:tcPr/>
                </a:tc>
                <a:tc>
                  <a:txBody>
                    <a:bodyPr/>
                    <a:lstStyle/>
                    <a:p>
                      <a:r>
                        <a:rPr lang="en-US" sz="1200" dirty="0"/>
                        <a:t>UK</a:t>
                      </a:r>
                    </a:p>
                  </a:txBody>
                  <a:tcPr/>
                </a:tc>
                <a:tc>
                  <a:txBody>
                    <a:bodyPr/>
                    <a:lstStyle/>
                    <a:p>
                      <a:r>
                        <a:rPr lang="en-US" sz="1200" dirty="0"/>
                        <a:t>MIDDLE EAST  &amp; AFRICA</a:t>
                      </a:r>
                    </a:p>
                  </a:txBody>
                  <a:tcPr/>
                </a:tc>
                <a:tc>
                  <a:txBody>
                    <a:bodyPr/>
                    <a:lstStyle/>
                    <a:p>
                      <a:r>
                        <a:rPr lang="en-US" sz="1200" dirty="0"/>
                        <a:t>ASIA</a:t>
                      </a:r>
                    </a:p>
                  </a:txBody>
                  <a:tcPr/>
                </a:tc>
                <a:tc>
                  <a:txBody>
                    <a:bodyPr/>
                    <a:lstStyle/>
                    <a:p>
                      <a:r>
                        <a:rPr lang="en-US" sz="1200" dirty="0"/>
                        <a:t>INDIA</a:t>
                      </a:r>
                    </a:p>
                  </a:txBody>
                  <a:tcPr/>
                </a:tc>
                <a:tc>
                  <a:txBody>
                    <a:bodyPr/>
                    <a:lstStyle/>
                    <a:p>
                      <a:r>
                        <a:rPr lang="en-US" sz="1200" dirty="0"/>
                        <a:t>TOTAL</a:t>
                      </a:r>
                    </a:p>
                  </a:txBody>
                  <a:tcPr/>
                </a:tc>
                <a:extLst>
                  <a:ext uri="{0D108BD9-81ED-4DB2-BD59-A6C34878D82A}">
                    <a16:rowId xmlns:a16="http://schemas.microsoft.com/office/drawing/2014/main" val="10000"/>
                  </a:ext>
                </a:extLst>
              </a:tr>
              <a:tr h="370840">
                <a:tc>
                  <a:txBody>
                    <a:bodyPr/>
                    <a:lstStyle/>
                    <a:p>
                      <a:r>
                        <a:rPr lang="en-US" sz="1200" dirty="0"/>
                        <a:t>OPTION TO PYRCHASE</a:t>
                      </a:r>
                    </a:p>
                  </a:txBody>
                  <a:tcPr/>
                </a:tc>
                <a:tc>
                  <a:txBody>
                    <a:bodyPr/>
                    <a:lstStyle/>
                    <a:p>
                      <a:r>
                        <a:rPr lang="en-US" sz="1200" dirty="0"/>
                        <a:t>2</a:t>
                      </a:r>
                      <a:r>
                        <a:rPr lang="en-US" sz="1200" baseline="0" dirty="0"/>
                        <a:t> </a:t>
                      </a:r>
                      <a:r>
                        <a:rPr lang="en-US" sz="1200" dirty="0"/>
                        <a:t>M</a:t>
                      </a:r>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2</a:t>
                      </a:r>
                      <a:r>
                        <a:rPr lang="en-US" sz="1200" baseline="0" dirty="0"/>
                        <a:t> </a:t>
                      </a:r>
                      <a:r>
                        <a:rPr lang="en-US" sz="1200" dirty="0"/>
                        <a:t>M</a:t>
                      </a:r>
                    </a:p>
                    <a:p>
                      <a:endParaRPr lang="en-US" sz="1200" dirty="0"/>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2</a:t>
                      </a:r>
                      <a:r>
                        <a:rPr lang="en-US" sz="1200" baseline="0" dirty="0"/>
                        <a:t> </a:t>
                      </a:r>
                      <a:r>
                        <a:rPr lang="en-US" sz="1200" dirty="0"/>
                        <a:t>M</a:t>
                      </a:r>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2</a:t>
                      </a:r>
                      <a:r>
                        <a:rPr lang="en-US" sz="1200" baseline="0" dirty="0"/>
                        <a:t> </a:t>
                      </a:r>
                      <a:r>
                        <a:rPr lang="en-US" sz="1200" dirty="0"/>
                        <a:t>M</a:t>
                      </a:r>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2</a:t>
                      </a:r>
                      <a:r>
                        <a:rPr lang="en-US" sz="1200" baseline="0" dirty="0"/>
                        <a:t> </a:t>
                      </a:r>
                      <a:r>
                        <a:rPr lang="en-US" sz="1200" dirty="0"/>
                        <a:t>M</a:t>
                      </a:r>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2</a:t>
                      </a:r>
                      <a:r>
                        <a:rPr lang="en-US" sz="1200" baseline="0" dirty="0"/>
                        <a:t> </a:t>
                      </a:r>
                      <a:r>
                        <a:rPr lang="en-US" sz="1200" dirty="0"/>
                        <a:t>M</a:t>
                      </a:r>
                    </a:p>
                  </a:txBody>
                  <a:tcPr>
                    <a:solidFill>
                      <a:schemeClr val="accent3">
                        <a:lumMod val="60000"/>
                        <a:lumOff val="40000"/>
                      </a:schemeClr>
                    </a:solidFill>
                  </a:tcPr>
                </a:tc>
                <a:tc>
                  <a:txBody>
                    <a:bodyPr/>
                    <a:lstStyle/>
                    <a:p>
                      <a:r>
                        <a:rPr lang="en-US" sz="1200" dirty="0"/>
                        <a:t>10 M</a:t>
                      </a:r>
                    </a:p>
                  </a:txBody>
                  <a:tcPr>
                    <a:solidFill>
                      <a:schemeClr val="accent3">
                        <a:lumMod val="60000"/>
                        <a:lumOff val="40000"/>
                      </a:schemeClr>
                    </a:solidFill>
                  </a:tcPr>
                </a:tc>
                <a:extLst>
                  <a:ext uri="{0D108BD9-81ED-4DB2-BD59-A6C34878D82A}">
                    <a16:rowId xmlns:a16="http://schemas.microsoft.com/office/drawing/2014/main" val="10001"/>
                  </a:ext>
                </a:extLst>
              </a:tr>
              <a:tr h="370840">
                <a:tc>
                  <a:txBody>
                    <a:bodyPr/>
                    <a:lstStyle/>
                    <a:p>
                      <a:r>
                        <a:rPr lang="en-US" sz="1200" dirty="0"/>
                        <a:t>STOCK</a:t>
                      </a:r>
                      <a:r>
                        <a:rPr lang="en-US" sz="1200" baseline="0" dirty="0"/>
                        <a:t> OPTION GRANTED</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2</a:t>
                      </a:r>
                      <a:r>
                        <a:rPr lang="en-US" sz="1200" baseline="0" dirty="0"/>
                        <a:t> </a:t>
                      </a:r>
                      <a:r>
                        <a:rPr lang="en-US" sz="1200" dirty="0"/>
                        <a:t>M</a:t>
                      </a:r>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2</a:t>
                      </a:r>
                      <a:r>
                        <a:rPr lang="en-US" sz="1200" baseline="0" dirty="0"/>
                        <a:t> </a:t>
                      </a:r>
                      <a:r>
                        <a:rPr lang="en-US" sz="1200" dirty="0"/>
                        <a:t>M</a:t>
                      </a:r>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2</a:t>
                      </a:r>
                      <a:r>
                        <a:rPr lang="en-US" sz="1200" baseline="0" dirty="0"/>
                        <a:t> </a:t>
                      </a:r>
                      <a:r>
                        <a:rPr lang="en-US" sz="1200" dirty="0"/>
                        <a:t>M</a:t>
                      </a:r>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2</a:t>
                      </a:r>
                      <a:r>
                        <a:rPr lang="en-US" sz="1200" baseline="0" dirty="0"/>
                        <a:t> </a:t>
                      </a:r>
                      <a:r>
                        <a:rPr lang="en-US" sz="1200" dirty="0"/>
                        <a:t>M</a:t>
                      </a:r>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2</a:t>
                      </a:r>
                      <a:r>
                        <a:rPr lang="en-US" sz="1200" baseline="0" dirty="0"/>
                        <a:t> </a:t>
                      </a:r>
                      <a:r>
                        <a:rPr lang="en-US" sz="1200" dirty="0"/>
                        <a:t>M</a:t>
                      </a:r>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2</a:t>
                      </a:r>
                      <a:r>
                        <a:rPr lang="en-US" sz="1200" baseline="0" dirty="0"/>
                        <a:t> </a:t>
                      </a:r>
                      <a:r>
                        <a:rPr lang="en-US" sz="1200" dirty="0"/>
                        <a:t>M</a:t>
                      </a:r>
                    </a:p>
                  </a:txBody>
                  <a:tcPr>
                    <a:solidFill>
                      <a:schemeClr val="accent3">
                        <a:lumMod val="60000"/>
                        <a:lumOff val="40000"/>
                      </a:schemeClr>
                    </a:solidFill>
                  </a:tcPr>
                </a:tc>
                <a:tc>
                  <a:txBody>
                    <a:bodyPr/>
                    <a:lstStyle/>
                    <a:p>
                      <a:r>
                        <a:rPr lang="en-US" sz="1200" dirty="0"/>
                        <a:t>10 M</a:t>
                      </a:r>
                    </a:p>
                  </a:txBody>
                  <a:tcPr>
                    <a:solidFill>
                      <a:schemeClr val="accent3">
                        <a:lumMod val="60000"/>
                        <a:lumOff val="40000"/>
                      </a:schemeClr>
                    </a:solidFill>
                  </a:tcPr>
                </a:tc>
                <a:extLst>
                  <a:ext uri="{0D108BD9-81ED-4DB2-BD59-A6C34878D82A}">
                    <a16:rowId xmlns:a16="http://schemas.microsoft.com/office/drawing/2014/main" val="10002"/>
                  </a:ext>
                </a:extLst>
              </a:tr>
              <a:tr h="370840">
                <a:tc>
                  <a:txBody>
                    <a:bodyPr/>
                    <a:lstStyle/>
                    <a:p>
                      <a:endParaRPr lang="en-US" sz="1200" dirty="0"/>
                    </a:p>
                  </a:txBody>
                  <a:tcPr>
                    <a:solidFill>
                      <a:schemeClr val="accent3">
                        <a:lumMod val="75000"/>
                      </a:schemeClr>
                    </a:solidFill>
                  </a:tcPr>
                </a:tc>
                <a:tc>
                  <a:txBody>
                    <a:bodyPr/>
                    <a:lstStyle/>
                    <a:p>
                      <a:r>
                        <a:rPr lang="en-US" sz="1200" dirty="0"/>
                        <a:t>4 M</a:t>
                      </a:r>
                    </a:p>
                  </a:txBody>
                  <a:tcPr>
                    <a:solidFill>
                      <a:schemeClr val="accent3">
                        <a:lumMod val="75000"/>
                      </a:schemeClr>
                    </a:solidFill>
                  </a:tcPr>
                </a:tc>
                <a:tc>
                  <a:txBody>
                    <a:bodyPr/>
                    <a:lstStyle/>
                    <a:p>
                      <a:r>
                        <a:rPr lang="en-US" sz="1200" dirty="0"/>
                        <a:t>4</a:t>
                      </a:r>
                      <a:r>
                        <a:rPr lang="en-US" sz="1200" baseline="0" dirty="0"/>
                        <a:t> M</a:t>
                      </a:r>
                      <a:endParaRPr lang="en-US" sz="1200" dirty="0"/>
                    </a:p>
                  </a:txBody>
                  <a:tcPr>
                    <a:solidFill>
                      <a:schemeClr val="accent3">
                        <a:lumMod val="75000"/>
                      </a:schemeClr>
                    </a:solidFill>
                  </a:tcPr>
                </a:tc>
                <a:tc>
                  <a:txBody>
                    <a:bodyPr/>
                    <a:lstStyle/>
                    <a:p>
                      <a:r>
                        <a:rPr lang="en-US" sz="1200" dirty="0"/>
                        <a:t>4 M</a:t>
                      </a:r>
                    </a:p>
                  </a:txBody>
                  <a:tcPr>
                    <a:solidFill>
                      <a:schemeClr val="accent3">
                        <a:lumMod val="75000"/>
                      </a:schemeClr>
                    </a:solidFill>
                  </a:tcPr>
                </a:tc>
                <a:tc>
                  <a:txBody>
                    <a:bodyPr/>
                    <a:lstStyle/>
                    <a:p>
                      <a:r>
                        <a:rPr lang="en-US" sz="1200" dirty="0"/>
                        <a:t>4 M</a:t>
                      </a:r>
                    </a:p>
                  </a:txBody>
                  <a:tcPr>
                    <a:solidFill>
                      <a:schemeClr val="accent3">
                        <a:lumMod val="75000"/>
                      </a:schemeClr>
                    </a:solidFill>
                  </a:tcPr>
                </a:tc>
                <a:tc>
                  <a:txBody>
                    <a:bodyPr/>
                    <a:lstStyle/>
                    <a:p>
                      <a:r>
                        <a:rPr lang="en-US" sz="1200" dirty="0"/>
                        <a:t>4 M</a:t>
                      </a:r>
                    </a:p>
                  </a:txBody>
                  <a:tcPr>
                    <a:solidFill>
                      <a:schemeClr val="accent3">
                        <a:lumMod val="75000"/>
                      </a:schemeClr>
                    </a:solidFill>
                  </a:tcPr>
                </a:tc>
                <a:tc>
                  <a:txBody>
                    <a:bodyPr/>
                    <a:lstStyle/>
                    <a:p>
                      <a:pPr marL="228600" indent="-228600">
                        <a:buNone/>
                      </a:pPr>
                      <a:r>
                        <a:rPr lang="en-US" sz="1200" baseline="0" dirty="0"/>
                        <a:t>4 M</a:t>
                      </a:r>
                      <a:endParaRPr lang="en-US" sz="1200" dirty="0"/>
                    </a:p>
                  </a:txBody>
                  <a:tcPr>
                    <a:solidFill>
                      <a:schemeClr val="accent3">
                        <a:lumMod val="75000"/>
                      </a:schemeClr>
                    </a:solidFill>
                  </a:tcPr>
                </a:tc>
                <a:tc>
                  <a:txBody>
                    <a:bodyPr/>
                    <a:lstStyle/>
                    <a:p>
                      <a:r>
                        <a:rPr lang="en-US" sz="1200" dirty="0"/>
                        <a:t>20</a:t>
                      </a:r>
                      <a:r>
                        <a:rPr lang="en-US" sz="1200" baseline="0" dirty="0"/>
                        <a:t> M</a:t>
                      </a:r>
                      <a:endParaRPr lang="en-US" sz="1200" dirty="0"/>
                    </a:p>
                  </a:txBody>
                  <a:tcPr>
                    <a:solidFill>
                      <a:schemeClr val="accent3">
                        <a:lumMod val="75000"/>
                      </a:schemeClr>
                    </a:solidFill>
                  </a:tcPr>
                </a:tc>
                <a:extLst>
                  <a:ext uri="{0D108BD9-81ED-4DB2-BD59-A6C34878D82A}">
                    <a16:rowId xmlns:a16="http://schemas.microsoft.com/office/drawing/2014/main" val="10003"/>
                  </a:ext>
                </a:extLst>
              </a:tr>
            </a:tbl>
          </a:graphicData>
        </a:graphic>
      </p:graphicFrame>
      <p:sp>
        <p:nvSpPr>
          <p:cNvPr id="6" name="Date Placeholder 5"/>
          <p:cNvSpPr>
            <a:spLocks noGrp="1"/>
          </p:cNvSpPr>
          <p:nvPr>
            <p:ph type="dt" sz="half" idx="10"/>
          </p:nvPr>
        </p:nvSpPr>
        <p:spPr/>
        <p:txBody>
          <a:bodyPr/>
          <a:lstStyle/>
          <a:p>
            <a:pPr>
              <a:defRPr/>
            </a:pPr>
            <a:fld id="{0FC9B6D4-E250-428A-B86C-C9C4476D574E}" type="datetime2">
              <a:rPr lang="en-US" smtClean="0"/>
              <a:pPr>
                <a:defRPr/>
              </a:pPr>
              <a:t>Friday, October 26, 2018</a:t>
            </a:fld>
            <a:endParaRPr lang="en-US" dirty="0"/>
          </a:p>
        </p:txBody>
      </p:sp>
      <p:sp>
        <p:nvSpPr>
          <p:cNvPr id="7" name="Footer Placeholder 6"/>
          <p:cNvSpPr>
            <a:spLocks noGrp="1"/>
          </p:cNvSpPr>
          <p:nvPr>
            <p:ph type="ftr" sz="quarter" idx="11"/>
          </p:nvPr>
        </p:nvSpPr>
        <p:spPr/>
        <p:txBody>
          <a:bodyPr/>
          <a:lstStyle/>
          <a:p>
            <a:pPr>
              <a:defRPr/>
            </a:pPr>
            <a:r>
              <a:rPr lang="en-US"/>
              <a:t>www.NRIipress.com</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90550"/>
          </a:xfrm>
        </p:spPr>
        <p:txBody>
          <a:bodyPr/>
          <a:lstStyle/>
          <a:p>
            <a:r>
              <a:rPr lang="en-US" sz="3400" b="1" dirty="0">
                <a:solidFill>
                  <a:schemeClr val="accent2">
                    <a:lumMod val="50000"/>
                  </a:schemeClr>
                </a:solidFill>
              </a:rPr>
              <a:t>Company’s Shares Distribution (Cont.) </a:t>
            </a:r>
            <a:endParaRPr lang="en-US" sz="3400" dirty="0"/>
          </a:p>
        </p:txBody>
      </p:sp>
      <p:sp>
        <p:nvSpPr>
          <p:cNvPr id="4" name="Espace réservé du contenu 2"/>
          <p:cNvSpPr>
            <a:spLocks noGrp="1"/>
          </p:cNvSpPr>
          <p:nvPr>
            <p:ph idx="1"/>
          </p:nvPr>
        </p:nvSpPr>
        <p:spPr>
          <a:xfrm>
            <a:off x="457200" y="1752600"/>
            <a:ext cx="8229600" cy="4724400"/>
          </a:xfrm>
        </p:spPr>
        <p:txBody>
          <a:bodyPr/>
          <a:lstStyle/>
          <a:p>
            <a:pPr lvl="1">
              <a:buNone/>
            </a:pPr>
            <a:r>
              <a:rPr lang="en-US" sz="1400" b="1" dirty="0">
                <a:solidFill>
                  <a:schemeClr val="accent2">
                    <a:lumMod val="50000"/>
                  </a:schemeClr>
                </a:solidFill>
              </a:rPr>
              <a:t>2009 Plan of options to purchase and 2009 Stock Incentive plan (20 million shares) will be</a:t>
            </a:r>
          </a:p>
          <a:p>
            <a:pPr lvl="1">
              <a:buNone/>
            </a:pPr>
            <a:r>
              <a:rPr lang="en-US" sz="1400" b="1" dirty="0">
                <a:solidFill>
                  <a:schemeClr val="accent2">
                    <a:lumMod val="50000"/>
                  </a:schemeClr>
                </a:solidFill>
              </a:rPr>
              <a:t>divided as follows in 4 zones:</a:t>
            </a:r>
          </a:p>
          <a:p>
            <a:pPr lvl="1">
              <a:buNone/>
            </a:pPr>
            <a:endParaRPr lang="en-US" sz="1600" b="1" dirty="0">
              <a:solidFill>
                <a:schemeClr val="accent2">
                  <a:lumMod val="50000"/>
                </a:schemeClr>
              </a:solidFill>
            </a:endParaRPr>
          </a:p>
          <a:p>
            <a:pPr lvl="1">
              <a:buNone/>
            </a:pPr>
            <a:endParaRPr lang="en-US" sz="1600" b="1" dirty="0">
              <a:solidFill>
                <a:schemeClr val="accent2">
                  <a:lumMod val="50000"/>
                </a:schemeClr>
              </a:solidFill>
            </a:endParaRPr>
          </a:p>
          <a:p>
            <a:pPr lvl="1">
              <a:buNone/>
            </a:pPr>
            <a:endParaRPr lang="en-US" sz="1600" b="1" dirty="0">
              <a:solidFill>
                <a:schemeClr val="accent2">
                  <a:lumMod val="50000"/>
                </a:schemeClr>
              </a:solidFill>
            </a:endParaRPr>
          </a:p>
          <a:p>
            <a:pPr lvl="1">
              <a:buNone/>
            </a:pPr>
            <a:endParaRPr lang="en-US" sz="1600" b="1" dirty="0">
              <a:solidFill>
                <a:schemeClr val="accent2">
                  <a:lumMod val="50000"/>
                </a:schemeClr>
              </a:solidFill>
            </a:endParaRPr>
          </a:p>
          <a:p>
            <a:pPr lvl="1">
              <a:buNone/>
            </a:pPr>
            <a:endParaRPr lang="en-US" sz="1600" b="1" dirty="0">
              <a:solidFill>
                <a:schemeClr val="accent2">
                  <a:lumMod val="50000"/>
                </a:schemeClr>
              </a:solidFill>
            </a:endParaRPr>
          </a:p>
          <a:p>
            <a:pPr lvl="1">
              <a:buNone/>
            </a:pPr>
            <a:endParaRPr lang="en-US" sz="1600" b="1" dirty="0">
              <a:solidFill>
                <a:schemeClr val="accent2">
                  <a:lumMod val="50000"/>
                </a:schemeClr>
              </a:solidFill>
            </a:endParaRPr>
          </a:p>
          <a:p>
            <a:pPr lvl="1">
              <a:buNone/>
            </a:pPr>
            <a:endParaRPr lang="en-US" sz="1600" b="1" dirty="0">
              <a:solidFill>
                <a:schemeClr val="accent2">
                  <a:lumMod val="50000"/>
                </a:schemeClr>
              </a:solidFill>
            </a:endParaRPr>
          </a:p>
          <a:p>
            <a:pPr lvl="1">
              <a:buNone/>
            </a:pPr>
            <a:endParaRPr lang="en-US" sz="1600" b="1" dirty="0">
              <a:solidFill>
                <a:schemeClr val="accent2">
                  <a:lumMod val="50000"/>
                </a:schemeClr>
              </a:solidFill>
            </a:endParaRPr>
          </a:p>
          <a:p>
            <a:pPr lvl="1">
              <a:buNone/>
            </a:pPr>
            <a:endParaRPr lang="en-US" sz="1600" b="1" dirty="0">
              <a:solidFill>
                <a:schemeClr val="accent2">
                  <a:lumMod val="50000"/>
                </a:schemeClr>
              </a:solidFill>
            </a:endParaRPr>
          </a:p>
          <a:p>
            <a:pPr lvl="1">
              <a:buNone/>
            </a:pPr>
            <a:endParaRPr lang="en-US" sz="1600" b="1" dirty="0">
              <a:solidFill>
                <a:schemeClr val="accent2">
                  <a:lumMod val="50000"/>
                </a:schemeClr>
              </a:solidFill>
            </a:endParaRPr>
          </a:p>
          <a:p>
            <a:pPr lvl="1">
              <a:buNone/>
            </a:pPr>
            <a:endParaRPr lang="en-US" sz="1200" b="1" dirty="0">
              <a:solidFill>
                <a:schemeClr val="accent2">
                  <a:lumMod val="50000"/>
                </a:schemeClr>
              </a:solidFill>
            </a:endParaRPr>
          </a:p>
        </p:txBody>
      </p:sp>
      <p:pic>
        <p:nvPicPr>
          <p:cNvPr id="5" name="Picture 2"/>
          <p:cNvPicPr>
            <a:picLocks noChangeAspect="1" noChangeArrowheads="1"/>
          </p:cNvPicPr>
          <p:nvPr/>
        </p:nvPicPr>
        <p:blipFill>
          <a:blip r:embed="rId2" cstate="print"/>
          <a:srcRect/>
          <a:stretch>
            <a:fillRect/>
          </a:stretch>
        </p:blipFill>
        <p:spPr bwMode="auto">
          <a:xfrm>
            <a:off x="1066800" y="2362200"/>
            <a:ext cx="7467600" cy="2209800"/>
          </a:xfrm>
          <a:prstGeom prst="rect">
            <a:avLst/>
          </a:prstGeom>
          <a:noFill/>
          <a:ln w="28440">
            <a:solidFill>
              <a:srgbClr val="1F497D"/>
            </a:solidFill>
            <a:miter lim="800000"/>
            <a:headEnd/>
            <a:tailEnd/>
          </a:ln>
          <a:effectLst>
            <a:outerShdw dist="17819" dir="2700000" algn="ctr" rotWithShape="0">
              <a:srgbClr val="000000">
                <a:alpha val="20044"/>
              </a:srgbClr>
            </a:outerShdw>
          </a:effectLst>
        </p:spPr>
      </p:pic>
      <p:graphicFrame>
        <p:nvGraphicFramePr>
          <p:cNvPr id="6" name="Table 5"/>
          <p:cNvGraphicFramePr>
            <a:graphicFrameLocks noGrp="1"/>
          </p:cNvGraphicFramePr>
          <p:nvPr/>
        </p:nvGraphicFramePr>
        <p:xfrm>
          <a:off x="1066800" y="4800600"/>
          <a:ext cx="7467600" cy="1624110"/>
        </p:xfrm>
        <a:graphic>
          <a:graphicData uri="http://schemas.openxmlformats.org/drawingml/2006/table">
            <a:tbl>
              <a:tblPr firstRow="1" firstCol="1" bandRow="1">
                <a:tableStyleId>{F5AB1C69-6EDB-4FF4-983F-18BD219EF322}</a:tableStyleId>
              </a:tblPr>
              <a:tblGrid>
                <a:gridCol w="1244600">
                  <a:extLst>
                    <a:ext uri="{9D8B030D-6E8A-4147-A177-3AD203B41FA5}">
                      <a16:colId xmlns:a16="http://schemas.microsoft.com/office/drawing/2014/main" val="20000"/>
                    </a:ext>
                  </a:extLst>
                </a:gridCol>
                <a:gridCol w="1244600">
                  <a:extLst>
                    <a:ext uri="{9D8B030D-6E8A-4147-A177-3AD203B41FA5}">
                      <a16:colId xmlns:a16="http://schemas.microsoft.com/office/drawing/2014/main" val="20001"/>
                    </a:ext>
                  </a:extLst>
                </a:gridCol>
                <a:gridCol w="1244600">
                  <a:extLst>
                    <a:ext uri="{9D8B030D-6E8A-4147-A177-3AD203B41FA5}">
                      <a16:colId xmlns:a16="http://schemas.microsoft.com/office/drawing/2014/main" val="20002"/>
                    </a:ext>
                  </a:extLst>
                </a:gridCol>
                <a:gridCol w="1244600">
                  <a:extLst>
                    <a:ext uri="{9D8B030D-6E8A-4147-A177-3AD203B41FA5}">
                      <a16:colId xmlns:a16="http://schemas.microsoft.com/office/drawing/2014/main" val="20003"/>
                    </a:ext>
                  </a:extLst>
                </a:gridCol>
                <a:gridCol w="1244600">
                  <a:extLst>
                    <a:ext uri="{9D8B030D-6E8A-4147-A177-3AD203B41FA5}">
                      <a16:colId xmlns:a16="http://schemas.microsoft.com/office/drawing/2014/main" val="20004"/>
                    </a:ext>
                  </a:extLst>
                </a:gridCol>
                <a:gridCol w="1244600">
                  <a:extLst>
                    <a:ext uri="{9D8B030D-6E8A-4147-A177-3AD203B41FA5}">
                      <a16:colId xmlns:a16="http://schemas.microsoft.com/office/drawing/2014/main" val="20005"/>
                    </a:ext>
                  </a:extLst>
                </a:gridCol>
              </a:tblGrid>
              <a:tr h="343950">
                <a:tc>
                  <a:txBody>
                    <a:bodyPr/>
                    <a:lstStyle/>
                    <a:p>
                      <a:endParaRPr lang="en-US" sz="1200" dirty="0"/>
                    </a:p>
                  </a:txBody>
                  <a:tcPr/>
                </a:tc>
                <a:tc>
                  <a:txBody>
                    <a:bodyPr/>
                    <a:lstStyle/>
                    <a:p>
                      <a:r>
                        <a:rPr lang="en-US" sz="1200" dirty="0"/>
                        <a:t>ZONE</a:t>
                      </a:r>
                      <a:r>
                        <a:rPr lang="en-US" sz="1200" baseline="0" dirty="0"/>
                        <a:t> 1</a:t>
                      </a:r>
                      <a:endParaRPr lang="en-US" sz="1200" dirty="0"/>
                    </a:p>
                  </a:txBody>
                  <a:tcPr/>
                </a:tc>
                <a:tc>
                  <a:txBody>
                    <a:bodyPr/>
                    <a:lstStyle/>
                    <a:p>
                      <a:r>
                        <a:rPr lang="en-US" sz="1200" dirty="0"/>
                        <a:t>ZONE</a:t>
                      </a:r>
                      <a:r>
                        <a:rPr lang="en-US" sz="1200" baseline="0" dirty="0"/>
                        <a:t> 2</a:t>
                      </a:r>
                      <a:endParaRPr lang="en-US" sz="1200" dirty="0"/>
                    </a:p>
                  </a:txBody>
                  <a:tcPr/>
                </a:tc>
                <a:tc>
                  <a:txBody>
                    <a:bodyPr/>
                    <a:lstStyle/>
                    <a:p>
                      <a:r>
                        <a:rPr lang="en-US" sz="1200" dirty="0"/>
                        <a:t>ZONE 3</a:t>
                      </a:r>
                    </a:p>
                  </a:txBody>
                  <a:tcPr/>
                </a:tc>
                <a:tc>
                  <a:txBody>
                    <a:bodyPr/>
                    <a:lstStyle/>
                    <a:p>
                      <a:r>
                        <a:rPr lang="en-US" sz="1200" dirty="0"/>
                        <a:t>ZONE 4</a:t>
                      </a:r>
                    </a:p>
                  </a:txBody>
                  <a:tcPr/>
                </a:tc>
                <a:tc>
                  <a:txBody>
                    <a:bodyPr/>
                    <a:lstStyle/>
                    <a:p>
                      <a:r>
                        <a:rPr lang="en-US" sz="1200" dirty="0"/>
                        <a:t>TOTAL</a:t>
                      </a:r>
                    </a:p>
                  </a:txBody>
                  <a:tcPr/>
                </a:tc>
                <a:extLst>
                  <a:ext uri="{0D108BD9-81ED-4DB2-BD59-A6C34878D82A}">
                    <a16:rowId xmlns:a16="http://schemas.microsoft.com/office/drawing/2014/main" val="10000"/>
                  </a:ext>
                </a:extLst>
              </a:tr>
              <a:tr h="433761">
                <a:tc>
                  <a:txBody>
                    <a:bodyPr/>
                    <a:lstStyle/>
                    <a:p>
                      <a:r>
                        <a:rPr lang="en-US" sz="1200" dirty="0"/>
                        <a:t>OPTION TO PYRCHASE</a:t>
                      </a:r>
                    </a:p>
                  </a:txBody>
                  <a:tcPr/>
                </a:tc>
                <a:tc>
                  <a:txBody>
                    <a:bodyPr/>
                    <a:lstStyle/>
                    <a:p>
                      <a:r>
                        <a:rPr lang="en-US" sz="1200" dirty="0"/>
                        <a:t>2</a:t>
                      </a:r>
                      <a:r>
                        <a:rPr lang="en-US" sz="1200" baseline="0" dirty="0"/>
                        <a:t> </a:t>
                      </a:r>
                      <a:r>
                        <a:rPr lang="en-US" sz="1200" dirty="0"/>
                        <a:t>M</a:t>
                      </a:r>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2</a:t>
                      </a:r>
                      <a:r>
                        <a:rPr lang="en-US" sz="1200" baseline="0" dirty="0"/>
                        <a:t> </a:t>
                      </a:r>
                      <a:r>
                        <a:rPr lang="en-US" sz="1200" dirty="0"/>
                        <a:t>M</a:t>
                      </a:r>
                    </a:p>
                    <a:p>
                      <a:endParaRPr lang="en-US" sz="1200" dirty="0"/>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2</a:t>
                      </a:r>
                      <a:r>
                        <a:rPr lang="en-US" sz="1200" baseline="0" dirty="0"/>
                        <a:t> </a:t>
                      </a:r>
                      <a:r>
                        <a:rPr lang="en-US" sz="1200" dirty="0"/>
                        <a:t>M</a:t>
                      </a:r>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2</a:t>
                      </a:r>
                      <a:r>
                        <a:rPr lang="en-US" sz="1200" baseline="0" dirty="0"/>
                        <a:t> </a:t>
                      </a:r>
                      <a:r>
                        <a:rPr lang="en-US" sz="1200" dirty="0"/>
                        <a:t>M</a:t>
                      </a:r>
                    </a:p>
                  </a:txBody>
                  <a:tcPr>
                    <a:solidFill>
                      <a:schemeClr val="accent3">
                        <a:lumMod val="60000"/>
                        <a:lumOff val="40000"/>
                      </a:schemeClr>
                    </a:solidFill>
                  </a:tcPr>
                </a:tc>
                <a:tc>
                  <a:txBody>
                    <a:bodyPr/>
                    <a:lstStyle/>
                    <a:p>
                      <a:r>
                        <a:rPr lang="en-US" sz="1200" dirty="0"/>
                        <a:t>10 M</a:t>
                      </a:r>
                    </a:p>
                  </a:txBody>
                  <a:tcPr>
                    <a:solidFill>
                      <a:schemeClr val="accent3">
                        <a:lumMod val="60000"/>
                        <a:lumOff val="40000"/>
                      </a:schemeClr>
                    </a:solidFill>
                  </a:tcPr>
                </a:tc>
                <a:extLst>
                  <a:ext uri="{0D108BD9-81ED-4DB2-BD59-A6C34878D82A}">
                    <a16:rowId xmlns:a16="http://schemas.microsoft.com/office/drawing/2014/main" val="10001"/>
                  </a:ext>
                </a:extLst>
              </a:tr>
              <a:tr h="5938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STOCK</a:t>
                      </a:r>
                      <a:r>
                        <a:rPr lang="en-US" sz="1200" baseline="0" dirty="0"/>
                        <a:t> OPTION GRANTED</a:t>
                      </a:r>
                      <a:endParaRPr lang="en-US" sz="1200" dirty="0"/>
                    </a:p>
                    <a:p>
                      <a:endParaRPr lang="en-US" sz="1200" dirty="0"/>
                    </a:p>
                  </a:txBody>
                  <a:tcPr/>
                </a:tc>
                <a:tc>
                  <a:txBody>
                    <a:bodyPr/>
                    <a:lstStyle/>
                    <a:p>
                      <a:r>
                        <a:rPr lang="en-US" sz="1200" dirty="0"/>
                        <a:t>2 M</a:t>
                      </a:r>
                    </a:p>
                  </a:txBody>
                  <a:tcPr>
                    <a:solidFill>
                      <a:schemeClr val="accent3">
                        <a:lumMod val="60000"/>
                        <a:lumOff val="40000"/>
                      </a:schemeClr>
                    </a:solidFill>
                  </a:tcPr>
                </a:tc>
                <a:tc>
                  <a:txBody>
                    <a:bodyPr/>
                    <a:lstStyle/>
                    <a:p>
                      <a:r>
                        <a:rPr lang="en-US" sz="1200" dirty="0"/>
                        <a:t>2 M</a:t>
                      </a:r>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2 M</a:t>
                      </a:r>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2 M</a:t>
                      </a:r>
                    </a:p>
                  </a:txBody>
                  <a:tcPr>
                    <a:solidFill>
                      <a:schemeClr val="accent3">
                        <a:lumMod val="60000"/>
                        <a:lumOff val="40000"/>
                      </a:schemeClr>
                    </a:solidFill>
                  </a:tcPr>
                </a:tc>
                <a:tc>
                  <a:txBody>
                    <a:bodyPr/>
                    <a:lstStyle/>
                    <a:p>
                      <a:r>
                        <a:rPr lang="en-US" sz="1200" dirty="0"/>
                        <a:t>10 M</a:t>
                      </a:r>
                    </a:p>
                  </a:txBody>
                  <a:tcPr>
                    <a:solidFill>
                      <a:schemeClr val="accent3">
                        <a:lumMod val="60000"/>
                        <a:lumOff val="40000"/>
                      </a:schemeClr>
                    </a:solidFill>
                  </a:tcPr>
                </a:tc>
                <a:extLst>
                  <a:ext uri="{0D108BD9-81ED-4DB2-BD59-A6C34878D82A}">
                    <a16:rowId xmlns:a16="http://schemas.microsoft.com/office/drawing/2014/main" val="10002"/>
                  </a:ext>
                </a:extLst>
              </a:tr>
            </a:tbl>
          </a:graphicData>
        </a:graphic>
      </p:graphicFrame>
      <p:sp>
        <p:nvSpPr>
          <p:cNvPr id="7" name="Date Placeholder 6"/>
          <p:cNvSpPr>
            <a:spLocks noGrp="1"/>
          </p:cNvSpPr>
          <p:nvPr>
            <p:ph type="dt" sz="half" idx="10"/>
          </p:nvPr>
        </p:nvSpPr>
        <p:spPr/>
        <p:txBody>
          <a:bodyPr/>
          <a:lstStyle/>
          <a:p>
            <a:pPr>
              <a:defRPr/>
            </a:pPr>
            <a:fld id="{E5D581B1-35E0-49F7-9AAA-75FBDAEBC2F3}" type="datetime2">
              <a:rPr lang="en-US" smtClean="0"/>
              <a:pPr>
                <a:defRPr/>
              </a:pPr>
              <a:t>Friday, October 26, 2018</a:t>
            </a:fld>
            <a:endParaRPr lang="en-US" dirty="0"/>
          </a:p>
        </p:txBody>
      </p:sp>
      <p:sp>
        <p:nvSpPr>
          <p:cNvPr id="8" name="Footer Placeholder 7"/>
          <p:cNvSpPr>
            <a:spLocks noGrp="1"/>
          </p:cNvSpPr>
          <p:nvPr>
            <p:ph type="ftr" sz="quarter" idx="11"/>
          </p:nvPr>
        </p:nvSpPr>
        <p:spPr/>
        <p:txBody>
          <a:bodyPr/>
          <a:lstStyle/>
          <a:p>
            <a:pPr>
              <a:defRPr/>
            </a:pPr>
            <a:r>
              <a:rPr lang="en-US"/>
              <a:t>www.NRIipress.com</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90550"/>
          </a:xfrm>
        </p:spPr>
        <p:txBody>
          <a:bodyPr/>
          <a:lstStyle/>
          <a:p>
            <a:r>
              <a:rPr lang="en-US" sz="3400" b="1" dirty="0">
                <a:solidFill>
                  <a:schemeClr val="accent2">
                    <a:lumMod val="50000"/>
                  </a:schemeClr>
                </a:solidFill>
              </a:rPr>
              <a:t>Operations</a:t>
            </a:r>
            <a:endParaRPr lang="en-US" sz="3400" dirty="0"/>
          </a:p>
        </p:txBody>
      </p:sp>
      <p:sp>
        <p:nvSpPr>
          <p:cNvPr id="4" name="Espace réservé du contenu 2"/>
          <p:cNvSpPr>
            <a:spLocks noGrp="1"/>
          </p:cNvSpPr>
          <p:nvPr>
            <p:ph idx="1"/>
          </p:nvPr>
        </p:nvSpPr>
        <p:spPr>
          <a:xfrm>
            <a:off x="457200" y="1371600"/>
            <a:ext cx="8305800" cy="4800600"/>
          </a:xfrm>
        </p:spPr>
        <p:txBody>
          <a:bodyPr/>
          <a:lstStyle/>
          <a:p>
            <a:pPr lvl="1">
              <a:buNone/>
            </a:pPr>
            <a:endParaRPr lang="en-US" sz="1200" b="1" u="sng" dirty="0">
              <a:solidFill>
                <a:schemeClr val="accent2">
                  <a:lumMod val="50000"/>
                </a:schemeClr>
              </a:solidFill>
            </a:endParaRPr>
          </a:p>
          <a:p>
            <a:pPr lvl="1">
              <a:buNone/>
            </a:pPr>
            <a:r>
              <a:rPr lang="en-US" sz="1200" b="1" u="sng" dirty="0">
                <a:solidFill>
                  <a:schemeClr val="accent2">
                    <a:lumMod val="50000"/>
                  </a:schemeClr>
                </a:solidFill>
              </a:rPr>
              <a:t>Jan – June 2009</a:t>
            </a:r>
          </a:p>
          <a:p>
            <a:pPr lvl="1">
              <a:buAutoNum type="arabicPeriod"/>
            </a:pPr>
            <a:r>
              <a:rPr lang="en-US" sz="1200" b="1" dirty="0">
                <a:solidFill>
                  <a:schemeClr val="accent2">
                    <a:lumMod val="50000"/>
                  </a:schemeClr>
                </a:solidFill>
              </a:rPr>
              <a:t>NRIPress.com started an independent operation. </a:t>
            </a:r>
          </a:p>
          <a:p>
            <a:pPr lvl="1">
              <a:buAutoNum type="arabicPeriod"/>
            </a:pPr>
            <a:r>
              <a:rPr lang="en-US" sz="1200" b="1" dirty="0" err="1">
                <a:solidFill>
                  <a:schemeClr val="accent2">
                    <a:lumMod val="50000"/>
                  </a:schemeClr>
                </a:solidFill>
              </a:rPr>
              <a:t>Globex</a:t>
            </a:r>
            <a:r>
              <a:rPr lang="en-US" sz="1200" b="1" dirty="0">
                <a:solidFill>
                  <a:schemeClr val="accent2">
                    <a:lumMod val="50000"/>
                  </a:schemeClr>
                </a:solidFill>
              </a:rPr>
              <a:t> Tech Inc. as a share holder company, started to work as a management company to set up the whole operation worldwide until any further notice by Board of Directors.</a:t>
            </a:r>
          </a:p>
          <a:p>
            <a:pPr lvl="1">
              <a:buAutoNum type="arabicPeriod"/>
            </a:pPr>
            <a:r>
              <a:rPr lang="en-US" sz="1200" b="1" dirty="0">
                <a:solidFill>
                  <a:schemeClr val="accent2">
                    <a:lumMod val="50000"/>
                  </a:schemeClr>
                </a:solidFill>
              </a:rPr>
              <a:t>NRIPress.com Inc.’s bank account had been established. </a:t>
            </a:r>
          </a:p>
          <a:p>
            <a:pPr lvl="1">
              <a:buNone/>
            </a:pPr>
            <a:r>
              <a:rPr lang="en-US" sz="1200" b="1" u="sng" dirty="0">
                <a:solidFill>
                  <a:schemeClr val="accent2">
                    <a:lumMod val="50000"/>
                  </a:schemeClr>
                </a:solidFill>
              </a:rPr>
              <a:t>July 2009 – July 2010</a:t>
            </a:r>
          </a:p>
          <a:p>
            <a:pPr lvl="1">
              <a:buAutoNum type="arabicPeriod"/>
            </a:pPr>
            <a:r>
              <a:rPr lang="en-US" sz="1200" b="1" dirty="0">
                <a:solidFill>
                  <a:schemeClr val="accent2">
                    <a:lumMod val="50000"/>
                  </a:schemeClr>
                </a:solidFill>
              </a:rPr>
              <a:t>We got a great success worldwide by adding entrepreneurs / columnists and advisors in our network.</a:t>
            </a:r>
          </a:p>
          <a:p>
            <a:pPr lvl="1">
              <a:buAutoNum type="arabicPeriod"/>
            </a:pPr>
            <a:r>
              <a:rPr lang="en-US" sz="1200" b="1" dirty="0">
                <a:solidFill>
                  <a:schemeClr val="accent2">
                    <a:lumMod val="50000"/>
                  </a:schemeClr>
                </a:solidFill>
              </a:rPr>
              <a:t>Our IT Web site development of all our websites started in India, which unfortunately was not executed as planned.</a:t>
            </a:r>
          </a:p>
          <a:p>
            <a:pPr lvl="1">
              <a:buNone/>
            </a:pPr>
            <a:r>
              <a:rPr lang="en-US" sz="1200" b="1" u="sng" dirty="0">
                <a:solidFill>
                  <a:schemeClr val="accent2">
                    <a:lumMod val="50000"/>
                  </a:schemeClr>
                </a:solidFill>
              </a:rPr>
              <a:t>Aug 2010 – Dec 2010</a:t>
            </a:r>
          </a:p>
          <a:p>
            <a:pPr lvl="1">
              <a:buAutoNum type="arabicPeriod"/>
            </a:pPr>
            <a:r>
              <a:rPr lang="en-US" sz="1200" b="1" dirty="0">
                <a:solidFill>
                  <a:schemeClr val="accent2">
                    <a:lumMod val="50000"/>
                  </a:schemeClr>
                </a:solidFill>
              </a:rPr>
              <a:t>New contract was provided for IT,</a:t>
            </a:r>
          </a:p>
          <a:p>
            <a:pPr lvl="2"/>
            <a:r>
              <a:rPr lang="en-US" sz="1200" b="1" dirty="0">
                <a:solidFill>
                  <a:schemeClr val="accent2">
                    <a:lumMod val="50000"/>
                  </a:schemeClr>
                </a:solidFill>
              </a:rPr>
              <a:t>NRIPress.com website was established with a new look.</a:t>
            </a:r>
          </a:p>
          <a:p>
            <a:pPr lvl="2"/>
            <a:r>
              <a:rPr lang="en-US" sz="1200" b="1" dirty="0">
                <a:solidFill>
                  <a:schemeClr val="accent2">
                    <a:lumMod val="50000"/>
                  </a:schemeClr>
                </a:solidFill>
              </a:rPr>
              <a:t>22 Websites were developed in time and had been linked before end of 2010.</a:t>
            </a:r>
          </a:p>
          <a:p>
            <a:pPr lvl="2"/>
            <a:r>
              <a:rPr lang="en-US" sz="1200" b="1" dirty="0">
                <a:solidFill>
                  <a:schemeClr val="accent2">
                    <a:lumMod val="50000"/>
                  </a:schemeClr>
                </a:solidFill>
              </a:rPr>
              <a:t>More than 100 news added everyday.</a:t>
            </a:r>
          </a:p>
          <a:p>
            <a:pPr lvl="2"/>
            <a:r>
              <a:rPr lang="en-US" sz="1200" b="1" dirty="0">
                <a:solidFill>
                  <a:schemeClr val="accent2">
                    <a:lumMod val="50000"/>
                  </a:schemeClr>
                </a:solidFill>
              </a:rPr>
              <a:t>More people were trained worldwide to update these web sites.</a:t>
            </a:r>
          </a:p>
          <a:p>
            <a:pPr lvl="1">
              <a:buNone/>
            </a:pPr>
            <a:r>
              <a:rPr lang="en-US" sz="1200" b="1" dirty="0">
                <a:solidFill>
                  <a:schemeClr val="accent2">
                    <a:lumMod val="50000"/>
                  </a:schemeClr>
                </a:solidFill>
              </a:rPr>
              <a:t>2. More Entrepreneurs and advisors added.</a:t>
            </a:r>
          </a:p>
          <a:p>
            <a:pPr lvl="1">
              <a:buNone/>
            </a:pPr>
            <a:r>
              <a:rPr lang="en-US" sz="1200" b="1" u="sng" dirty="0">
                <a:solidFill>
                  <a:schemeClr val="accent2">
                    <a:lumMod val="50000"/>
                  </a:schemeClr>
                </a:solidFill>
              </a:rPr>
              <a:t>Jan 2011 – Ongoing efforts</a:t>
            </a:r>
          </a:p>
          <a:p>
            <a:pPr lvl="1">
              <a:buAutoNum type="arabicPeriod"/>
            </a:pPr>
            <a:r>
              <a:rPr lang="en-US" sz="1200" b="1" dirty="0">
                <a:solidFill>
                  <a:schemeClr val="accent2">
                    <a:lumMod val="50000"/>
                  </a:schemeClr>
                </a:solidFill>
              </a:rPr>
              <a:t>Marketing started to generated revenue.</a:t>
            </a:r>
          </a:p>
          <a:p>
            <a:pPr lvl="1">
              <a:buAutoNum type="arabicPeriod"/>
            </a:pPr>
            <a:r>
              <a:rPr lang="en-US" sz="1200" b="1" dirty="0">
                <a:solidFill>
                  <a:schemeClr val="accent2">
                    <a:lumMod val="50000"/>
                  </a:schemeClr>
                </a:solidFill>
              </a:rPr>
              <a:t>Worldwide Expansion – Opportunities added. </a:t>
            </a:r>
          </a:p>
        </p:txBody>
      </p:sp>
      <p:sp>
        <p:nvSpPr>
          <p:cNvPr id="5" name="Date Placeholder 4"/>
          <p:cNvSpPr>
            <a:spLocks noGrp="1"/>
          </p:cNvSpPr>
          <p:nvPr>
            <p:ph type="dt" sz="half" idx="10"/>
          </p:nvPr>
        </p:nvSpPr>
        <p:spPr/>
        <p:txBody>
          <a:bodyPr/>
          <a:lstStyle/>
          <a:p>
            <a:pPr>
              <a:defRPr/>
            </a:pPr>
            <a:fld id="{B4541B7A-0A0F-4A3B-93E3-CF969DA3DB65}" type="datetime2">
              <a:rPr lang="en-US" smtClean="0"/>
              <a:pPr>
                <a:defRPr/>
              </a:pPr>
              <a:t>Friday, October 26, 2018</a:t>
            </a:fld>
            <a:endParaRPr lang="en-US" dirty="0"/>
          </a:p>
        </p:txBody>
      </p:sp>
      <p:sp>
        <p:nvSpPr>
          <p:cNvPr id="6" name="Footer Placeholder 5"/>
          <p:cNvSpPr>
            <a:spLocks noGrp="1"/>
          </p:cNvSpPr>
          <p:nvPr>
            <p:ph type="ftr" sz="quarter" idx="11"/>
          </p:nvPr>
        </p:nvSpPr>
        <p:spPr/>
        <p:txBody>
          <a:bodyPr/>
          <a:lstStyle/>
          <a:p>
            <a:pPr>
              <a:defRPr/>
            </a:pPr>
            <a:r>
              <a:rPr lang="en-US"/>
              <a:t>www.NRIipress.com</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90550"/>
          </a:xfrm>
        </p:spPr>
        <p:txBody>
          <a:bodyPr/>
          <a:lstStyle/>
          <a:p>
            <a:r>
              <a:rPr lang="en-US" sz="3400" b="1" dirty="0">
                <a:solidFill>
                  <a:schemeClr val="accent2">
                    <a:lumMod val="50000"/>
                  </a:schemeClr>
                </a:solidFill>
              </a:rPr>
              <a:t>Opportunities</a:t>
            </a:r>
            <a:endParaRPr lang="en-US" sz="3400" dirty="0"/>
          </a:p>
        </p:txBody>
      </p:sp>
      <p:sp>
        <p:nvSpPr>
          <p:cNvPr id="4" name="Espace réservé du contenu 2"/>
          <p:cNvSpPr>
            <a:spLocks noGrp="1"/>
          </p:cNvSpPr>
          <p:nvPr>
            <p:ph idx="1"/>
          </p:nvPr>
        </p:nvSpPr>
        <p:spPr>
          <a:xfrm>
            <a:off x="457200" y="1371600"/>
            <a:ext cx="8305800" cy="4800600"/>
          </a:xfrm>
        </p:spPr>
        <p:txBody>
          <a:bodyPr/>
          <a:lstStyle/>
          <a:p>
            <a:pPr lvl="1">
              <a:buNone/>
            </a:pPr>
            <a:endParaRPr lang="en-US" sz="1300" b="1" dirty="0">
              <a:solidFill>
                <a:schemeClr val="accent2">
                  <a:lumMod val="50000"/>
                </a:schemeClr>
              </a:solidFill>
            </a:endParaRPr>
          </a:p>
          <a:p>
            <a:pPr lvl="1">
              <a:buNone/>
            </a:pPr>
            <a:r>
              <a:rPr lang="en-US" sz="1300" b="1" dirty="0">
                <a:solidFill>
                  <a:schemeClr val="accent2">
                    <a:lumMod val="50000"/>
                  </a:schemeClr>
                </a:solidFill>
              </a:rPr>
              <a:t>Since 2000, We have injected capital and quality professional time totaling over 1.5 million dollars our business. </a:t>
            </a:r>
          </a:p>
          <a:p>
            <a:pPr lvl="1">
              <a:buNone/>
            </a:pPr>
            <a:endParaRPr lang="en-US" sz="1400" b="1" dirty="0">
              <a:solidFill>
                <a:schemeClr val="accent2">
                  <a:lumMod val="50000"/>
                </a:schemeClr>
              </a:solidFill>
            </a:endParaRPr>
          </a:p>
          <a:p>
            <a:pPr lvl="1">
              <a:buNone/>
            </a:pPr>
            <a:r>
              <a:rPr lang="en-US" sz="1400" b="1" u="sng" dirty="0">
                <a:solidFill>
                  <a:schemeClr val="accent2">
                    <a:lumMod val="50000"/>
                  </a:schemeClr>
                </a:solidFill>
              </a:rPr>
              <a:t>Opportunities For Entrepreneurs</a:t>
            </a:r>
            <a:r>
              <a:rPr lang="en-US" sz="1400" b="1" dirty="0">
                <a:solidFill>
                  <a:schemeClr val="accent2">
                    <a:lumMod val="50000"/>
                  </a:schemeClr>
                </a:solidFill>
              </a:rPr>
              <a:t>:</a:t>
            </a:r>
          </a:p>
          <a:p>
            <a:pPr lvl="1">
              <a:buNone/>
            </a:pPr>
            <a:r>
              <a:rPr lang="en-US" sz="1200" b="1" dirty="0">
                <a:solidFill>
                  <a:schemeClr val="accent2">
                    <a:lumMod val="50000"/>
                  </a:schemeClr>
                </a:solidFill>
              </a:rPr>
              <a:t> 1) Exclusive Rights to Run Your Own News Media Web site in your City/State/Country:</a:t>
            </a:r>
          </a:p>
          <a:p>
            <a:pPr lvl="1">
              <a:buFont typeface="Wingdings" pitchFamily="2" charset="2"/>
              <a:buChar char="Ø"/>
            </a:pPr>
            <a:r>
              <a:rPr lang="en-US" sz="1200" b="1" dirty="0">
                <a:solidFill>
                  <a:schemeClr val="accent2">
                    <a:lumMod val="50000"/>
                  </a:schemeClr>
                </a:solidFill>
              </a:rPr>
              <a:t>We are in the process of seeking entrepreneurs/or companies to run media organization in City/State/Country by obtaining rights (just like franchise).</a:t>
            </a:r>
          </a:p>
          <a:p>
            <a:pPr lvl="1">
              <a:buNone/>
            </a:pPr>
            <a:r>
              <a:rPr lang="en-US" sz="1200" b="1" dirty="0">
                <a:solidFill>
                  <a:schemeClr val="accent2">
                    <a:lumMod val="50000"/>
                  </a:schemeClr>
                </a:solidFill>
              </a:rPr>
              <a:t>		For example: NRIpress.com/CANADA; NRIpress.com/Toronto; NRIpress.com/USA; NRIpress.com/</a:t>
            </a:r>
            <a:r>
              <a:rPr lang="en-US" sz="1200" b="1" dirty="0" err="1">
                <a:solidFill>
                  <a:schemeClr val="accent2">
                    <a:lumMod val="50000"/>
                  </a:schemeClr>
                </a:solidFill>
              </a:rPr>
              <a:t>NewYork</a:t>
            </a:r>
            <a:r>
              <a:rPr lang="en-US" sz="1200" b="1" dirty="0">
                <a:solidFill>
                  <a:schemeClr val="accent2">
                    <a:lumMod val="50000"/>
                  </a:schemeClr>
                </a:solidFill>
              </a:rPr>
              <a:t>; 	NRIpress.com/UK; NRIpress.com/Mumbai; NRIpress.com/India; NRIpress.com/London/ 	NRIpress.com/Chandigarh…….so on (More to see in application)</a:t>
            </a:r>
          </a:p>
          <a:p>
            <a:pPr lvl="1">
              <a:buFont typeface="Wingdings" pitchFamily="2" charset="2"/>
              <a:buChar char="Ø"/>
            </a:pPr>
            <a:r>
              <a:rPr lang="en-US" sz="1200" b="1" dirty="0">
                <a:solidFill>
                  <a:schemeClr val="accent2">
                    <a:lumMod val="50000"/>
                  </a:schemeClr>
                </a:solidFill>
              </a:rPr>
              <a:t>WHY SHOULD YOU JOIN OUR NETWORK?</a:t>
            </a:r>
          </a:p>
          <a:p>
            <a:pPr lvl="2">
              <a:buFont typeface="Wingdings" pitchFamily="2" charset="2"/>
              <a:buChar char="q"/>
            </a:pPr>
            <a:r>
              <a:rPr lang="en-US" sz="1200" b="1" dirty="0">
                <a:solidFill>
                  <a:schemeClr val="accent2">
                    <a:lumMod val="50000"/>
                  </a:schemeClr>
                </a:solidFill>
              </a:rPr>
              <a:t>You will run NRI news media in your City/State/Country…..( supported by our news room)</a:t>
            </a:r>
          </a:p>
          <a:p>
            <a:pPr lvl="2">
              <a:buFont typeface="Wingdings" pitchFamily="2" charset="2"/>
              <a:buChar char="q"/>
            </a:pPr>
            <a:r>
              <a:rPr lang="en-US" sz="1200" b="1" dirty="0">
                <a:solidFill>
                  <a:schemeClr val="accent2">
                    <a:lumMod val="50000"/>
                  </a:schemeClr>
                </a:solidFill>
              </a:rPr>
              <a:t>You will share revenue from all advertisements</a:t>
            </a:r>
          </a:p>
          <a:p>
            <a:pPr lvl="2">
              <a:buFont typeface="Wingdings" pitchFamily="2" charset="2"/>
              <a:buChar char="q"/>
            </a:pPr>
            <a:r>
              <a:rPr lang="en-US" sz="1200" b="1" dirty="0">
                <a:solidFill>
                  <a:schemeClr val="accent2">
                    <a:lumMod val="50000"/>
                  </a:schemeClr>
                </a:solidFill>
              </a:rPr>
              <a:t>You will encourage talented columnists/contributors within your jurisdiction to have their article on NRIpress.com</a:t>
            </a:r>
          </a:p>
          <a:p>
            <a:pPr lvl="2">
              <a:buFont typeface="Wingdings" pitchFamily="2" charset="2"/>
              <a:buChar char="q"/>
            </a:pPr>
            <a:r>
              <a:rPr lang="en-US" sz="1200" b="1" dirty="0">
                <a:solidFill>
                  <a:schemeClr val="accent2">
                    <a:lumMod val="50000"/>
                  </a:schemeClr>
                </a:solidFill>
              </a:rPr>
              <a:t>You will promote business investment from NRIs in your jurisdiction.</a:t>
            </a:r>
          </a:p>
          <a:p>
            <a:pPr lvl="2">
              <a:buFont typeface="Wingdings" pitchFamily="2" charset="2"/>
              <a:buChar char="q"/>
            </a:pPr>
            <a:r>
              <a:rPr lang="en-US" sz="1200" b="1" dirty="0">
                <a:solidFill>
                  <a:schemeClr val="accent2">
                    <a:lumMod val="50000"/>
                  </a:schemeClr>
                </a:solidFill>
              </a:rPr>
              <a:t>You will run NRI business association in your City/State/Country through membership/seminars ( our association will support)</a:t>
            </a:r>
          </a:p>
          <a:p>
            <a:pPr lvl="1">
              <a:buNone/>
            </a:pPr>
            <a:endParaRPr lang="en-US" sz="1200" b="1" dirty="0">
              <a:solidFill>
                <a:schemeClr val="accent2">
                  <a:lumMod val="50000"/>
                </a:schemeClr>
              </a:solidFill>
            </a:endParaRPr>
          </a:p>
          <a:p>
            <a:pPr lvl="1">
              <a:buNone/>
            </a:pPr>
            <a:endParaRPr lang="en-US" sz="1200" b="1" dirty="0">
              <a:solidFill>
                <a:schemeClr val="accent2">
                  <a:lumMod val="50000"/>
                </a:schemeClr>
              </a:solidFill>
            </a:endParaRPr>
          </a:p>
        </p:txBody>
      </p:sp>
      <p:sp>
        <p:nvSpPr>
          <p:cNvPr id="5" name="Date Placeholder 4"/>
          <p:cNvSpPr>
            <a:spLocks noGrp="1"/>
          </p:cNvSpPr>
          <p:nvPr>
            <p:ph type="dt" sz="half" idx="10"/>
          </p:nvPr>
        </p:nvSpPr>
        <p:spPr/>
        <p:txBody>
          <a:bodyPr/>
          <a:lstStyle/>
          <a:p>
            <a:pPr>
              <a:defRPr/>
            </a:pPr>
            <a:fld id="{35898588-5D69-4BC7-8438-839B35C08E65}" type="datetime2">
              <a:rPr lang="en-US" smtClean="0"/>
              <a:pPr>
                <a:defRPr/>
              </a:pPr>
              <a:t>Friday, October 26, 2018</a:t>
            </a:fld>
            <a:endParaRPr lang="en-US" dirty="0"/>
          </a:p>
        </p:txBody>
      </p:sp>
      <p:sp>
        <p:nvSpPr>
          <p:cNvPr id="6" name="Footer Placeholder 5"/>
          <p:cNvSpPr>
            <a:spLocks noGrp="1"/>
          </p:cNvSpPr>
          <p:nvPr>
            <p:ph type="ftr" sz="quarter" idx="11"/>
          </p:nvPr>
        </p:nvSpPr>
        <p:spPr/>
        <p:txBody>
          <a:bodyPr/>
          <a:lstStyle/>
          <a:p>
            <a:pPr>
              <a:defRPr/>
            </a:pPr>
            <a:r>
              <a:rPr lang="en-US"/>
              <a:t>www.NRIipress.com</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90550"/>
          </a:xfrm>
        </p:spPr>
        <p:txBody>
          <a:bodyPr/>
          <a:lstStyle/>
          <a:p>
            <a:r>
              <a:rPr lang="en-US" sz="3400" b="1" dirty="0">
                <a:solidFill>
                  <a:schemeClr val="accent2">
                    <a:lumMod val="50000"/>
                  </a:schemeClr>
                </a:solidFill>
              </a:rPr>
              <a:t>Opportunities </a:t>
            </a:r>
            <a:endParaRPr lang="en-US" sz="3400" dirty="0"/>
          </a:p>
        </p:txBody>
      </p:sp>
      <p:sp>
        <p:nvSpPr>
          <p:cNvPr id="4" name="Espace réservé du contenu 2"/>
          <p:cNvSpPr>
            <a:spLocks noGrp="1"/>
          </p:cNvSpPr>
          <p:nvPr>
            <p:ph idx="1"/>
          </p:nvPr>
        </p:nvSpPr>
        <p:spPr>
          <a:xfrm>
            <a:off x="457200" y="1371600"/>
            <a:ext cx="8305800" cy="4800600"/>
          </a:xfrm>
        </p:spPr>
        <p:txBody>
          <a:bodyPr/>
          <a:lstStyle/>
          <a:p>
            <a:pPr lvl="1">
              <a:buNone/>
            </a:pPr>
            <a:endParaRPr lang="en-US" sz="1000" b="1" dirty="0">
              <a:solidFill>
                <a:schemeClr val="accent2">
                  <a:lumMod val="50000"/>
                </a:schemeClr>
              </a:solidFill>
            </a:endParaRPr>
          </a:p>
          <a:p>
            <a:pPr lvl="1">
              <a:buNone/>
            </a:pPr>
            <a:r>
              <a:rPr lang="en-US" sz="1400" b="1" dirty="0">
                <a:solidFill>
                  <a:schemeClr val="accent2">
                    <a:lumMod val="50000"/>
                  </a:schemeClr>
                </a:solidFill>
              </a:rPr>
              <a:t>Opportunities For Entrepreneurs:</a:t>
            </a:r>
          </a:p>
          <a:p>
            <a:pPr lvl="1">
              <a:buNone/>
            </a:pPr>
            <a:r>
              <a:rPr lang="en-US" sz="1400" b="1" dirty="0">
                <a:solidFill>
                  <a:schemeClr val="accent2">
                    <a:lumMod val="50000"/>
                  </a:schemeClr>
                </a:solidFill>
              </a:rPr>
              <a:t>1) Exclusive Rights to Run Your Own News Media Web site in your City/State/Country (Continue…):</a:t>
            </a:r>
          </a:p>
          <a:p>
            <a:pPr lvl="2">
              <a:buNone/>
            </a:pPr>
            <a:endParaRPr lang="en-US" sz="1200" b="1" dirty="0">
              <a:solidFill>
                <a:schemeClr val="accent2">
                  <a:lumMod val="50000"/>
                </a:schemeClr>
              </a:solidFill>
            </a:endParaRPr>
          </a:p>
          <a:p>
            <a:pPr lvl="2">
              <a:buNone/>
            </a:pPr>
            <a:r>
              <a:rPr lang="en-US" sz="1200" b="1" dirty="0">
                <a:solidFill>
                  <a:schemeClr val="accent2">
                    <a:lumMod val="50000"/>
                  </a:schemeClr>
                </a:solidFill>
              </a:rPr>
              <a:t> Proposal 1 : Exclusive rights on the basis of City or State or Country  </a:t>
            </a:r>
          </a:p>
          <a:p>
            <a:pPr lvl="2">
              <a:buNone/>
            </a:pPr>
            <a:r>
              <a:rPr lang="en-US" sz="1200" b="1" dirty="0">
                <a:solidFill>
                  <a:schemeClr val="accent2">
                    <a:lumMod val="50000"/>
                  </a:schemeClr>
                </a:solidFill>
              </a:rPr>
              <a:t> </a:t>
            </a:r>
            <a:r>
              <a:rPr lang="en-US" sz="1200" b="1" u="sng" dirty="0">
                <a:solidFill>
                  <a:schemeClr val="accent2">
                    <a:lumMod val="50000"/>
                  </a:schemeClr>
                </a:solidFill>
              </a:rPr>
              <a:t>Revenue shares:</a:t>
            </a:r>
          </a:p>
          <a:p>
            <a:pPr lvl="3">
              <a:buFont typeface="Wingdings" pitchFamily="2" charset="2"/>
              <a:buChar char="v"/>
            </a:pPr>
            <a:r>
              <a:rPr lang="en-US" sz="1200" b="1" dirty="0">
                <a:solidFill>
                  <a:schemeClr val="accent2">
                    <a:lumMod val="50000"/>
                  </a:schemeClr>
                </a:solidFill>
              </a:rPr>
              <a:t>35% go to Exclusive rights owners.</a:t>
            </a:r>
          </a:p>
          <a:p>
            <a:pPr lvl="3">
              <a:buFont typeface="Wingdings" pitchFamily="2" charset="2"/>
              <a:buChar char="v"/>
            </a:pPr>
            <a:r>
              <a:rPr lang="en-US" sz="1200" b="1" dirty="0">
                <a:solidFill>
                  <a:schemeClr val="accent2">
                    <a:lumMod val="50000"/>
                  </a:schemeClr>
                </a:solidFill>
              </a:rPr>
              <a:t>35% go to management companies: IT- web site development, continuous maintenance of web sites, news manage and updating.</a:t>
            </a:r>
          </a:p>
          <a:p>
            <a:pPr lvl="3">
              <a:buFont typeface="Wingdings" pitchFamily="2" charset="2"/>
              <a:buChar char="v"/>
            </a:pPr>
            <a:r>
              <a:rPr lang="en-US" sz="1200" b="1" dirty="0">
                <a:solidFill>
                  <a:schemeClr val="accent2">
                    <a:lumMod val="50000"/>
                  </a:schemeClr>
                </a:solidFill>
              </a:rPr>
              <a:t>30% go to NRIpress.com, Inc.</a:t>
            </a:r>
          </a:p>
          <a:p>
            <a:pPr lvl="1">
              <a:buNone/>
            </a:pPr>
            <a:endParaRPr lang="en-US" sz="1200" b="1" dirty="0">
              <a:solidFill>
                <a:schemeClr val="accent2">
                  <a:lumMod val="50000"/>
                </a:schemeClr>
              </a:solidFill>
            </a:endParaRPr>
          </a:p>
          <a:p>
            <a:pPr lvl="1">
              <a:buNone/>
            </a:pPr>
            <a:endParaRPr lang="en-US" sz="1200" b="1" dirty="0">
              <a:solidFill>
                <a:schemeClr val="accent2">
                  <a:lumMod val="50000"/>
                </a:schemeClr>
              </a:solidFill>
            </a:endParaRPr>
          </a:p>
        </p:txBody>
      </p:sp>
      <p:sp>
        <p:nvSpPr>
          <p:cNvPr id="5" name="Date Placeholder 4"/>
          <p:cNvSpPr>
            <a:spLocks noGrp="1"/>
          </p:cNvSpPr>
          <p:nvPr>
            <p:ph type="dt" sz="half" idx="10"/>
          </p:nvPr>
        </p:nvSpPr>
        <p:spPr/>
        <p:txBody>
          <a:bodyPr/>
          <a:lstStyle/>
          <a:p>
            <a:pPr>
              <a:defRPr/>
            </a:pPr>
            <a:fld id="{A67E4684-C9D6-44B6-B8E1-39DB129C18C8}" type="datetime2">
              <a:rPr lang="en-US" smtClean="0"/>
              <a:pPr>
                <a:defRPr/>
              </a:pPr>
              <a:t>Friday, October 26, 2018</a:t>
            </a:fld>
            <a:endParaRPr lang="en-US" dirty="0"/>
          </a:p>
        </p:txBody>
      </p:sp>
      <p:sp>
        <p:nvSpPr>
          <p:cNvPr id="6" name="Footer Placeholder 5"/>
          <p:cNvSpPr>
            <a:spLocks noGrp="1"/>
          </p:cNvSpPr>
          <p:nvPr>
            <p:ph type="ftr" sz="quarter" idx="11"/>
          </p:nvPr>
        </p:nvSpPr>
        <p:spPr/>
        <p:txBody>
          <a:bodyPr/>
          <a:lstStyle/>
          <a:p>
            <a:pPr>
              <a:defRPr/>
            </a:pPr>
            <a:r>
              <a:rPr lang="en-US"/>
              <a:t>www.NRIipress.com</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19150"/>
          </a:xfrm>
        </p:spPr>
        <p:txBody>
          <a:bodyPr/>
          <a:lstStyle/>
          <a:p>
            <a:r>
              <a:rPr lang="en-US" sz="2600" b="1" dirty="0">
                <a:solidFill>
                  <a:schemeClr val="accent2">
                    <a:lumMod val="50000"/>
                  </a:schemeClr>
                </a:solidFill>
              </a:rPr>
              <a:t>Opportunities For Entrepreneurs (Continue ….) </a:t>
            </a:r>
            <a:br>
              <a:rPr lang="en-US" sz="2000" b="1" dirty="0">
                <a:solidFill>
                  <a:schemeClr val="accent2">
                    <a:lumMod val="50000"/>
                  </a:schemeClr>
                </a:solidFill>
              </a:rPr>
            </a:br>
            <a:r>
              <a:rPr lang="en-US" sz="2000" b="1" dirty="0">
                <a:solidFill>
                  <a:schemeClr val="accent2">
                    <a:lumMod val="50000"/>
                  </a:schemeClr>
                </a:solidFill>
              </a:rPr>
              <a:t> Proposal 1 : Exclusive rights on the basis of City or State or Country </a:t>
            </a:r>
            <a:endParaRPr lang="en-US" sz="2000" dirty="0"/>
          </a:p>
        </p:txBody>
      </p:sp>
      <p:graphicFrame>
        <p:nvGraphicFramePr>
          <p:cNvPr id="4" name="Table 3"/>
          <p:cNvGraphicFramePr>
            <a:graphicFrameLocks noGrp="1"/>
          </p:cNvGraphicFramePr>
          <p:nvPr/>
        </p:nvGraphicFramePr>
        <p:xfrm>
          <a:off x="152400" y="1752600"/>
          <a:ext cx="8839197" cy="4800600"/>
        </p:xfrm>
        <a:graphic>
          <a:graphicData uri="http://schemas.openxmlformats.org/drawingml/2006/table">
            <a:tbl>
              <a:tblPr firstRow="1" bandRow="1">
                <a:tableStyleId>{5C22544A-7EE6-4342-B048-85BDC9FD1C3A}</a:tableStyleId>
              </a:tblPr>
              <a:tblGrid>
                <a:gridCol w="642854">
                  <a:extLst>
                    <a:ext uri="{9D8B030D-6E8A-4147-A177-3AD203B41FA5}">
                      <a16:colId xmlns:a16="http://schemas.microsoft.com/office/drawing/2014/main" val="20000"/>
                    </a:ext>
                  </a:extLst>
                </a:gridCol>
                <a:gridCol w="2303545">
                  <a:extLst>
                    <a:ext uri="{9D8B030D-6E8A-4147-A177-3AD203B41FA5}">
                      <a16:colId xmlns:a16="http://schemas.microsoft.com/office/drawing/2014/main" val="20001"/>
                    </a:ext>
                  </a:extLst>
                </a:gridCol>
                <a:gridCol w="830351">
                  <a:extLst>
                    <a:ext uri="{9D8B030D-6E8A-4147-A177-3AD203B41FA5}">
                      <a16:colId xmlns:a16="http://schemas.microsoft.com/office/drawing/2014/main" val="20002"/>
                    </a:ext>
                  </a:extLst>
                </a:gridCol>
                <a:gridCol w="495528">
                  <a:extLst>
                    <a:ext uri="{9D8B030D-6E8A-4147-A177-3AD203B41FA5}">
                      <a16:colId xmlns:a16="http://schemas.microsoft.com/office/drawing/2014/main" val="20003"/>
                    </a:ext>
                  </a:extLst>
                </a:gridCol>
                <a:gridCol w="736600">
                  <a:extLst>
                    <a:ext uri="{9D8B030D-6E8A-4147-A177-3AD203B41FA5}">
                      <a16:colId xmlns:a16="http://schemas.microsoft.com/office/drawing/2014/main" val="20004"/>
                    </a:ext>
                  </a:extLst>
                </a:gridCol>
                <a:gridCol w="1821412">
                  <a:extLst>
                    <a:ext uri="{9D8B030D-6E8A-4147-A177-3AD203B41FA5}">
                      <a16:colId xmlns:a16="http://schemas.microsoft.com/office/drawing/2014/main" val="20005"/>
                    </a:ext>
                  </a:extLst>
                </a:gridCol>
                <a:gridCol w="2008907">
                  <a:extLst>
                    <a:ext uri="{9D8B030D-6E8A-4147-A177-3AD203B41FA5}">
                      <a16:colId xmlns:a16="http://schemas.microsoft.com/office/drawing/2014/main" val="20006"/>
                    </a:ext>
                  </a:extLst>
                </a:gridCol>
              </a:tblGrid>
              <a:tr h="370840">
                <a:tc>
                  <a:txBody>
                    <a:bodyPr/>
                    <a:lstStyle/>
                    <a:p>
                      <a:r>
                        <a:rPr lang="en-US" sz="900" dirty="0"/>
                        <a:t>Site Scope</a:t>
                      </a:r>
                    </a:p>
                  </a:txBody>
                  <a:tcPr/>
                </a:tc>
                <a:tc>
                  <a:txBody>
                    <a:bodyPr/>
                    <a:lstStyle/>
                    <a:p>
                      <a:r>
                        <a:rPr lang="en-US" sz="900" dirty="0"/>
                        <a:t>Exclusive rights for</a:t>
                      </a:r>
                    </a:p>
                  </a:txBody>
                  <a:tcPr/>
                </a:tc>
                <a:tc>
                  <a:txBody>
                    <a:bodyPr/>
                    <a:lstStyle/>
                    <a:p>
                      <a:r>
                        <a:rPr lang="en-US" sz="900" dirty="0"/>
                        <a:t>Cost</a:t>
                      </a:r>
                    </a:p>
                  </a:txBody>
                  <a:tcPr/>
                </a:tc>
                <a:tc>
                  <a:txBody>
                    <a:bodyPr/>
                    <a:lstStyle/>
                    <a:p>
                      <a:r>
                        <a:rPr lang="en-US" sz="900" dirty="0"/>
                        <a:t>At time of signing  the contract</a:t>
                      </a:r>
                    </a:p>
                  </a:txBody>
                  <a:tcPr/>
                </a:tc>
                <a:tc>
                  <a:txBody>
                    <a:bodyPr/>
                    <a:lstStyle/>
                    <a:p>
                      <a:r>
                        <a:rPr lang="en-US" sz="900" dirty="0"/>
                        <a:t>Balance to be Collected Through</a:t>
                      </a:r>
                    </a:p>
                  </a:txBody>
                  <a:tcPr/>
                </a:tc>
                <a:tc>
                  <a:txBody>
                    <a:bodyPr/>
                    <a:lstStyle/>
                    <a:p>
                      <a:r>
                        <a:rPr lang="en-US" sz="900" dirty="0"/>
                        <a:t>Signing</a:t>
                      </a:r>
                      <a:r>
                        <a:rPr lang="en-US" sz="900" baseline="0" dirty="0"/>
                        <a:t> Bonus Offered</a:t>
                      </a:r>
                      <a:endParaRPr lang="en-US" sz="900" dirty="0"/>
                    </a:p>
                  </a:txBody>
                  <a:tcPr/>
                </a:tc>
                <a:tc>
                  <a:txBody>
                    <a:bodyPr/>
                    <a:lstStyle/>
                    <a:p>
                      <a:r>
                        <a:rPr lang="en-US" sz="900" dirty="0"/>
                        <a:t>Incentive Shares for Consultant</a:t>
                      </a:r>
                    </a:p>
                  </a:txBody>
                  <a:tcPr/>
                </a:tc>
                <a:extLst>
                  <a:ext uri="{0D108BD9-81ED-4DB2-BD59-A6C34878D82A}">
                    <a16:rowId xmlns:a16="http://schemas.microsoft.com/office/drawing/2014/main" val="10000"/>
                  </a:ext>
                </a:extLst>
              </a:tr>
              <a:tr h="370840">
                <a:tc>
                  <a:txBody>
                    <a:bodyPr/>
                    <a:lstStyle/>
                    <a:p>
                      <a:r>
                        <a:rPr lang="en-US" sz="900" dirty="0"/>
                        <a:t>State Sites</a:t>
                      </a:r>
                    </a:p>
                  </a:txBody>
                  <a:tcPr/>
                </a:tc>
                <a:tc>
                  <a:txBody>
                    <a:bodyPr/>
                    <a:lstStyle/>
                    <a:p>
                      <a:r>
                        <a:rPr lang="en-US" sz="900" b="1" u="sng" dirty="0"/>
                        <a:t>Canada</a:t>
                      </a:r>
                      <a:r>
                        <a:rPr lang="en-US" sz="900" dirty="0"/>
                        <a:t>:</a:t>
                      </a:r>
                    </a:p>
                    <a:p>
                      <a:pPr marL="228600" indent="-228600">
                        <a:buNone/>
                      </a:pPr>
                      <a:r>
                        <a:rPr lang="en-US" sz="900" dirty="0"/>
                        <a:t>1. NRIPress.com/BC (or </a:t>
                      </a:r>
                      <a:r>
                        <a:rPr lang="en-US" sz="900" dirty="0" err="1"/>
                        <a:t>Ont</a:t>
                      </a:r>
                      <a:r>
                        <a:rPr lang="en-US" sz="900" dirty="0"/>
                        <a:t>): $50,000</a:t>
                      </a:r>
                    </a:p>
                    <a:p>
                      <a:pPr marL="228600" indent="-228600">
                        <a:buNone/>
                      </a:pPr>
                      <a:r>
                        <a:rPr lang="en-US" sz="900" dirty="0"/>
                        <a:t>2. Any</a:t>
                      </a:r>
                      <a:r>
                        <a:rPr lang="en-US" sz="900" baseline="0" dirty="0"/>
                        <a:t> other  state or Major City: $25,000</a:t>
                      </a:r>
                    </a:p>
                    <a:p>
                      <a:pPr marL="228600" indent="-228600">
                        <a:buNone/>
                      </a:pPr>
                      <a:endParaRPr lang="en-US" sz="900" dirty="0"/>
                    </a:p>
                    <a:p>
                      <a:pPr marL="228600" indent="-228600">
                        <a:buNone/>
                      </a:pPr>
                      <a:r>
                        <a:rPr lang="en-US" sz="900" b="1" u="sng" dirty="0"/>
                        <a:t>India</a:t>
                      </a:r>
                      <a:r>
                        <a:rPr lang="en-US" sz="900" dirty="0"/>
                        <a:t>:</a:t>
                      </a:r>
                    </a:p>
                    <a:p>
                      <a:pPr marL="228600" indent="-228600">
                        <a:buNone/>
                      </a:pPr>
                      <a:r>
                        <a:rPr lang="en-US" sz="900" dirty="0"/>
                        <a:t>1.</a:t>
                      </a:r>
                      <a:r>
                        <a:rPr lang="en-US" sz="900" baseline="0" dirty="0"/>
                        <a:t> NRIPress.com/Punjab (or </a:t>
                      </a:r>
                      <a:r>
                        <a:rPr lang="en-US" sz="900" baseline="0" dirty="0" err="1"/>
                        <a:t>Guj</a:t>
                      </a:r>
                      <a:r>
                        <a:rPr lang="en-US" sz="900" baseline="0" dirty="0"/>
                        <a:t>):  $50,000</a:t>
                      </a:r>
                    </a:p>
                    <a:p>
                      <a:pPr marL="228600" indent="-228600">
                        <a:buNone/>
                      </a:pPr>
                      <a:r>
                        <a:rPr lang="en-US" sz="900" baseline="0" dirty="0"/>
                        <a:t>2. NRIPress.com/all other states (or Major city): $25,000</a:t>
                      </a:r>
                    </a:p>
                    <a:p>
                      <a:pPr marL="228600" indent="-228600">
                        <a:buNone/>
                      </a:pPr>
                      <a:endParaRPr lang="en-US" sz="900" dirty="0"/>
                    </a:p>
                    <a:p>
                      <a:pPr marL="228600" indent="-228600">
                        <a:buNone/>
                      </a:pPr>
                      <a:r>
                        <a:rPr lang="en-US" sz="900" b="1" u="sng" dirty="0"/>
                        <a:t>USA</a:t>
                      </a:r>
                    </a:p>
                    <a:p>
                      <a:pPr marL="228600" indent="-228600">
                        <a:buNone/>
                      </a:pPr>
                      <a:endParaRPr lang="en-US" sz="900" dirty="0"/>
                    </a:p>
                    <a:p>
                      <a:pPr marL="228600" indent="-228600">
                        <a:buNone/>
                      </a:pPr>
                      <a:r>
                        <a:rPr lang="en-US" sz="900" b="1" u="sng" dirty="0"/>
                        <a:t>UK</a:t>
                      </a:r>
                      <a:r>
                        <a:rPr lang="en-US" sz="900" dirty="0"/>
                        <a:t>:</a:t>
                      </a:r>
                    </a:p>
                  </a:txBody>
                  <a:tcPr/>
                </a:tc>
                <a:tc>
                  <a:txBody>
                    <a:bodyPr/>
                    <a:lstStyle/>
                    <a:p>
                      <a:r>
                        <a:rPr lang="en-US" sz="900" dirty="0"/>
                        <a:t>Value as Shown in left column</a:t>
                      </a:r>
                    </a:p>
                  </a:txBody>
                  <a:tcPr/>
                </a:tc>
                <a:tc>
                  <a:txBody>
                    <a:bodyPr/>
                    <a:lstStyle/>
                    <a:p>
                      <a:r>
                        <a:rPr lang="en-US" sz="900" dirty="0"/>
                        <a:t>20% Down Payment</a:t>
                      </a:r>
                    </a:p>
                  </a:txBody>
                  <a:tcPr/>
                </a:tc>
                <a:tc>
                  <a:txBody>
                    <a:bodyPr/>
                    <a:lstStyle/>
                    <a:p>
                      <a:r>
                        <a:rPr lang="en-US" sz="900" dirty="0"/>
                        <a:t>4</a:t>
                      </a:r>
                      <a:r>
                        <a:rPr lang="en-US" sz="900" baseline="0" dirty="0"/>
                        <a:t> installments within a year</a:t>
                      </a:r>
                      <a:endParaRPr lang="en-US" sz="900" dirty="0"/>
                    </a:p>
                  </a:txBody>
                  <a:tcPr/>
                </a:tc>
                <a:tc>
                  <a:txBody>
                    <a:bodyPr/>
                    <a:lstStyle/>
                    <a:p>
                      <a:r>
                        <a:rPr lang="en-US" sz="900" b="0" i="0" kern="1200" dirty="0">
                          <a:solidFill>
                            <a:schemeClr val="dk1"/>
                          </a:solidFill>
                          <a:latin typeface="+mn-lt"/>
                          <a:ea typeface="+mn-ea"/>
                          <a:cs typeface="+mn-cs"/>
                        </a:rPr>
                        <a:t>After signing the agreement, next six months revenue can be converted to your future installment or pay the difference ( except city rights have already been sold)</a:t>
                      </a:r>
                      <a:endParaRPr lang="en-US" sz="900" dirty="0"/>
                    </a:p>
                  </a:txBody>
                  <a:tcPr/>
                </a:tc>
                <a:tc>
                  <a:txBody>
                    <a:bodyPr/>
                    <a:lstStyle/>
                    <a:p>
                      <a:r>
                        <a:rPr lang="en-US" sz="900" b="0" i="0" kern="1200" dirty="0">
                          <a:solidFill>
                            <a:schemeClr val="dk1"/>
                          </a:solidFill>
                          <a:latin typeface="+mn-lt"/>
                          <a:ea typeface="+mn-ea"/>
                          <a:cs typeface="+mn-cs"/>
                        </a:rPr>
                        <a:t>You can sell rights up to four cities to recover your buying full cost. If we agree to sell rights to more cities, you will be paid 25% of total value.</a:t>
                      </a:r>
                    </a:p>
                    <a:p>
                      <a:r>
                        <a:rPr lang="en-US" sz="900" b="0" i="0" kern="1200" dirty="0">
                          <a:solidFill>
                            <a:schemeClr val="dk1"/>
                          </a:solidFill>
                          <a:latin typeface="+mn-lt"/>
                          <a:ea typeface="+mn-ea"/>
                          <a:cs typeface="+mn-cs"/>
                        </a:rPr>
                        <a:t>You can earned incentive shares equal your investment or more shares with your services to the company</a:t>
                      </a:r>
                    </a:p>
                    <a:p>
                      <a:endParaRPr lang="en-US" sz="900" dirty="0"/>
                    </a:p>
                  </a:txBody>
                  <a:tcPr/>
                </a:tc>
                <a:extLst>
                  <a:ext uri="{0D108BD9-81ED-4DB2-BD59-A6C34878D82A}">
                    <a16:rowId xmlns:a16="http://schemas.microsoft.com/office/drawing/2014/main" val="10001"/>
                  </a:ext>
                </a:extLst>
              </a:tr>
              <a:tr h="370840">
                <a:tc>
                  <a:txBody>
                    <a:bodyPr/>
                    <a:lstStyle/>
                    <a:p>
                      <a:r>
                        <a:rPr lang="en-US" sz="900" dirty="0"/>
                        <a:t>Premium</a:t>
                      </a:r>
                      <a:r>
                        <a:rPr lang="en-US" sz="900" baseline="0" dirty="0"/>
                        <a:t> </a:t>
                      </a:r>
                      <a:r>
                        <a:rPr lang="en-US" sz="900" dirty="0"/>
                        <a:t>Country Sites</a:t>
                      </a:r>
                    </a:p>
                  </a:txBody>
                  <a:tcPr/>
                </a:tc>
                <a:tc>
                  <a:txBody>
                    <a:bodyPr/>
                    <a:lstStyle/>
                    <a:p>
                      <a:r>
                        <a:rPr lang="en-US" sz="900" dirty="0"/>
                        <a:t>1, NRIPress.com/Canada</a:t>
                      </a:r>
                    </a:p>
                    <a:p>
                      <a:r>
                        <a:rPr lang="en-US" sz="900" dirty="0"/>
                        <a:t>2.NRIPress.com/India</a:t>
                      </a:r>
                    </a:p>
                    <a:p>
                      <a:r>
                        <a:rPr lang="en-US" sz="900" dirty="0"/>
                        <a:t>3.NRIpress.com/UK</a:t>
                      </a:r>
                    </a:p>
                    <a:p>
                      <a:r>
                        <a:rPr lang="en-US" sz="900" dirty="0"/>
                        <a:t>4.NRIPress.com/US</a:t>
                      </a:r>
                    </a:p>
                  </a:txBody>
                  <a:tcPr/>
                </a:tc>
                <a:tc>
                  <a:txBody>
                    <a:bodyPr/>
                    <a:lstStyle/>
                    <a:p>
                      <a:r>
                        <a:rPr lang="en-US" sz="900" dirty="0"/>
                        <a:t>$200K</a:t>
                      </a:r>
                    </a:p>
                  </a:txBody>
                  <a:tcPr/>
                </a:tc>
                <a:tc>
                  <a:txBody>
                    <a:bodyPr/>
                    <a:lstStyle/>
                    <a:p>
                      <a:r>
                        <a:rPr lang="en-US" sz="900" dirty="0"/>
                        <a:t>20%</a:t>
                      </a:r>
                      <a:r>
                        <a:rPr lang="en-US" sz="900" baseline="0" dirty="0"/>
                        <a:t> Down Payment</a:t>
                      </a:r>
                      <a:endParaRPr lang="en-US" sz="900" dirty="0"/>
                    </a:p>
                  </a:txBody>
                  <a:tcPr/>
                </a:tc>
                <a:tc>
                  <a:txBody>
                    <a:bodyPr/>
                    <a:lstStyle/>
                    <a:p>
                      <a:r>
                        <a:rPr lang="en-US" sz="900" dirty="0"/>
                        <a:t>4</a:t>
                      </a:r>
                      <a:r>
                        <a:rPr lang="en-US" sz="900" baseline="0" dirty="0"/>
                        <a:t> installments within a year</a:t>
                      </a:r>
                      <a:endParaRPr lang="en-US" sz="900" dirty="0"/>
                    </a:p>
                  </a:txBody>
                  <a:tcPr/>
                </a:tc>
                <a:tc>
                  <a:txBody>
                    <a:bodyPr/>
                    <a:lstStyle/>
                    <a:p>
                      <a:pPr>
                        <a:buFont typeface="Wingdings" pitchFamily="2" charset="2"/>
                        <a:buChar char="Ø"/>
                      </a:pPr>
                      <a:r>
                        <a:rPr lang="en-US" sz="900" b="0" i="0" kern="1200" dirty="0">
                          <a:solidFill>
                            <a:schemeClr val="dk1"/>
                          </a:solidFill>
                          <a:latin typeface="+mn-lt"/>
                          <a:ea typeface="+mn-ea"/>
                          <a:cs typeface="+mn-cs"/>
                        </a:rPr>
                        <a:t>After signing the agreement, next six months revenue can be converted to your future installment or pay the difference ( except city/State rights have already been sold)</a:t>
                      </a:r>
                    </a:p>
                    <a:p>
                      <a:pPr>
                        <a:buFont typeface="Wingdings" pitchFamily="2" charset="2"/>
                        <a:buChar char="Ø"/>
                      </a:pPr>
                      <a:r>
                        <a:rPr lang="en-US" sz="900" b="0" i="0" kern="1200" dirty="0">
                          <a:solidFill>
                            <a:schemeClr val="dk1"/>
                          </a:solidFill>
                          <a:latin typeface="+mn-lt"/>
                          <a:ea typeface="+mn-ea"/>
                          <a:cs typeface="+mn-cs"/>
                        </a:rPr>
                        <a:t>You can sell rights to States/ cities to recover your investment ($200,000 or partial payment). If we agree to sell rights to more States , you will be paid 25% of total value.</a:t>
                      </a:r>
                    </a:p>
                    <a:p>
                      <a:endParaRPr lang="en-US" sz="900" dirty="0"/>
                    </a:p>
                  </a:txBody>
                  <a:tcPr/>
                </a:tc>
                <a:tc>
                  <a:txBody>
                    <a:bodyPr/>
                    <a:lstStyle/>
                    <a:p>
                      <a:r>
                        <a:rPr lang="en-US" sz="900" b="0" i="0" kern="1200" dirty="0">
                          <a:solidFill>
                            <a:schemeClr val="dk1"/>
                          </a:solidFill>
                          <a:latin typeface="+mn-lt"/>
                          <a:ea typeface="+mn-ea"/>
                          <a:cs typeface="+mn-cs"/>
                        </a:rPr>
                        <a:t>You can earned incentive shares equal your investment or more shares with your services to the company.</a:t>
                      </a:r>
                      <a:endParaRPr lang="en-US" sz="900" dirty="0"/>
                    </a:p>
                  </a:txBody>
                  <a:tcPr/>
                </a:tc>
                <a:extLst>
                  <a:ext uri="{0D108BD9-81ED-4DB2-BD59-A6C34878D82A}">
                    <a16:rowId xmlns:a16="http://schemas.microsoft.com/office/drawing/2014/main" val="10002"/>
                  </a:ext>
                </a:extLst>
              </a:tr>
            </a:tbl>
          </a:graphicData>
        </a:graphic>
      </p:graphicFrame>
      <p:sp>
        <p:nvSpPr>
          <p:cNvPr id="5" name="Date Placeholder 4"/>
          <p:cNvSpPr>
            <a:spLocks noGrp="1"/>
          </p:cNvSpPr>
          <p:nvPr>
            <p:ph type="dt" sz="half" idx="10"/>
          </p:nvPr>
        </p:nvSpPr>
        <p:spPr/>
        <p:txBody>
          <a:bodyPr/>
          <a:lstStyle/>
          <a:p>
            <a:pPr>
              <a:defRPr/>
            </a:pPr>
            <a:fld id="{919ED866-4050-4180-91CD-DD0C4E658154}" type="datetime2">
              <a:rPr lang="en-US" smtClean="0"/>
              <a:pPr>
                <a:defRPr/>
              </a:pPr>
              <a:t>Friday, October 26, 2018</a:t>
            </a:fld>
            <a:endParaRPr lang="en-US" dirty="0"/>
          </a:p>
        </p:txBody>
      </p:sp>
      <p:sp>
        <p:nvSpPr>
          <p:cNvPr id="6" name="Footer Placeholder 5"/>
          <p:cNvSpPr>
            <a:spLocks noGrp="1"/>
          </p:cNvSpPr>
          <p:nvPr>
            <p:ph type="ftr" sz="quarter" idx="11"/>
          </p:nvPr>
        </p:nvSpPr>
        <p:spPr/>
        <p:txBody>
          <a:bodyPr/>
          <a:lstStyle/>
          <a:p>
            <a:pPr>
              <a:defRPr/>
            </a:pPr>
            <a:r>
              <a:rPr lang="en-US"/>
              <a:t>www.NRIipress.com</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19150"/>
          </a:xfrm>
        </p:spPr>
        <p:txBody>
          <a:bodyPr/>
          <a:lstStyle/>
          <a:p>
            <a:r>
              <a:rPr lang="en-US" sz="2600" b="1" dirty="0">
                <a:solidFill>
                  <a:schemeClr val="accent2">
                    <a:lumMod val="50000"/>
                  </a:schemeClr>
                </a:solidFill>
              </a:rPr>
              <a:t>Opportunities For Entrepreneurs (Continue ….) </a:t>
            </a:r>
            <a:br>
              <a:rPr lang="en-US" sz="2000" b="1" dirty="0">
                <a:solidFill>
                  <a:schemeClr val="accent2">
                    <a:lumMod val="50000"/>
                  </a:schemeClr>
                </a:solidFill>
              </a:rPr>
            </a:br>
            <a:r>
              <a:rPr lang="en-US" sz="2000" b="1" dirty="0">
                <a:solidFill>
                  <a:schemeClr val="accent2">
                    <a:lumMod val="50000"/>
                  </a:schemeClr>
                </a:solidFill>
              </a:rPr>
              <a:t> Proposal 1 : Exclusive rights on the basis of City or State or Country </a:t>
            </a:r>
            <a:endParaRPr lang="en-US" sz="2000" dirty="0"/>
          </a:p>
        </p:txBody>
      </p:sp>
      <p:graphicFrame>
        <p:nvGraphicFramePr>
          <p:cNvPr id="4" name="Table 3"/>
          <p:cNvGraphicFramePr>
            <a:graphicFrameLocks noGrp="1"/>
          </p:cNvGraphicFramePr>
          <p:nvPr/>
        </p:nvGraphicFramePr>
        <p:xfrm>
          <a:off x="152400" y="1752600"/>
          <a:ext cx="8839201" cy="2606040"/>
        </p:xfrm>
        <a:graphic>
          <a:graphicData uri="http://schemas.openxmlformats.org/drawingml/2006/table">
            <a:tbl>
              <a:tblPr firstRow="1" bandRow="1">
                <a:tableStyleId>{5C22544A-7EE6-4342-B048-85BDC9FD1C3A}</a:tableStyleId>
              </a:tblPr>
              <a:tblGrid>
                <a:gridCol w="642854">
                  <a:extLst>
                    <a:ext uri="{9D8B030D-6E8A-4147-A177-3AD203B41FA5}">
                      <a16:colId xmlns:a16="http://schemas.microsoft.com/office/drawing/2014/main" val="20000"/>
                    </a:ext>
                  </a:extLst>
                </a:gridCol>
                <a:gridCol w="2303546">
                  <a:extLst>
                    <a:ext uri="{9D8B030D-6E8A-4147-A177-3AD203B41FA5}">
                      <a16:colId xmlns:a16="http://schemas.microsoft.com/office/drawing/2014/main" val="20001"/>
                    </a:ext>
                  </a:extLst>
                </a:gridCol>
                <a:gridCol w="830352">
                  <a:extLst>
                    <a:ext uri="{9D8B030D-6E8A-4147-A177-3AD203B41FA5}">
                      <a16:colId xmlns:a16="http://schemas.microsoft.com/office/drawing/2014/main" val="20002"/>
                    </a:ext>
                  </a:extLst>
                </a:gridCol>
                <a:gridCol w="495528">
                  <a:extLst>
                    <a:ext uri="{9D8B030D-6E8A-4147-A177-3AD203B41FA5}">
                      <a16:colId xmlns:a16="http://schemas.microsoft.com/office/drawing/2014/main" val="20003"/>
                    </a:ext>
                  </a:extLst>
                </a:gridCol>
                <a:gridCol w="736600">
                  <a:extLst>
                    <a:ext uri="{9D8B030D-6E8A-4147-A177-3AD203B41FA5}">
                      <a16:colId xmlns:a16="http://schemas.microsoft.com/office/drawing/2014/main" val="20004"/>
                    </a:ext>
                  </a:extLst>
                </a:gridCol>
                <a:gridCol w="1821413">
                  <a:extLst>
                    <a:ext uri="{9D8B030D-6E8A-4147-A177-3AD203B41FA5}">
                      <a16:colId xmlns:a16="http://schemas.microsoft.com/office/drawing/2014/main" val="20005"/>
                    </a:ext>
                  </a:extLst>
                </a:gridCol>
                <a:gridCol w="2008908">
                  <a:extLst>
                    <a:ext uri="{9D8B030D-6E8A-4147-A177-3AD203B41FA5}">
                      <a16:colId xmlns:a16="http://schemas.microsoft.com/office/drawing/2014/main" val="20006"/>
                    </a:ext>
                  </a:extLst>
                </a:gridCol>
              </a:tblGrid>
              <a:tr h="370840">
                <a:tc>
                  <a:txBody>
                    <a:bodyPr/>
                    <a:lstStyle/>
                    <a:p>
                      <a:r>
                        <a:rPr lang="en-US" sz="900" dirty="0"/>
                        <a:t>Site Scope</a:t>
                      </a:r>
                    </a:p>
                  </a:txBody>
                  <a:tcPr/>
                </a:tc>
                <a:tc>
                  <a:txBody>
                    <a:bodyPr/>
                    <a:lstStyle/>
                    <a:p>
                      <a:r>
                        <a:rPr lang="en-US" sz="900" dirty="0"/>
                        <a:t>Exclusive rights for</a:t>
                      </a:r>
                    </a:p>
                  </a:txBody>
                  <a:tcPr/>
                </a:tc>
                <a:tc>
                  <a:txBody>
                    <a:bodyPr/>
                    <a:lstStyle/>
                    <a:p>
                      <a:r>
                        <a:rPr lang="en-US" sz="900" dirty="0"/>
                        <a:t>Cost</a:t>
                      </a:r>
                    </a:p>
                  </a:txBody>
                  <a:tcPr/>
                </a:tc>
                <a:tc>
                  <a:txBody>
                    <a:bodyPr/>
                    <a:lstStyle/>
                    <a:p>
                      <a:r>
                        <a:rPr lang="en-US" sz="900" dirty="0"/>
                        <a:t>At time of signing  the contract</a:t>
                      </a:r>
                    </a:p>
                  </a:txBody>
                  <a:tcPr/>
                </a:tc>
                <a:tc>
                  <a:txBody>
                    <a:bodyPr/>
                    <a:lstStyle/>
                    <a:p>
                      <a:r>
                        <a:rPr lang="en-US" sz="900" dirty="0"/>
                        <a:t>Balance to be Collected Through</a:t>
                      </a:r>
                    </a:p>
                  </a:txBody>
                  <a:tcPr/>
                </a:tc>
                <a:tc>
                  <a:txBody>
                    <a:bodyPr/>
                    <a:lstStyle/>
                    <a:p>
                      <a:r>
                        <a:rPr lang="en-US" sz="900" dirty="0"/>
                        <a:t>Signing</a:t>
                      </a:r>
                      <a:r>
                        <a:rPr lang="en-US" sz="900" baseline="0" dirty="0"/>
                        <a:t> Bonus Offered</a:t>
                      </a:r>
                      <a:endParaRPr lang="en-US" sz="900" dirty="0"/>
                    </a:p>
                  </a:txBody>
                  <a:tcPr/>
                </a:tc>
                <a:tc>
                  <a:txBody>
                    <a:bodyPr/>
                    <a:lstStyle/>
                    <a:p>
                      <a:r>
                        <a:rPr lang="en-US" sz="900" dirty="0"/>
                        <a:t>Incentive Shares for Consultant</a:t>
                      </a:r>
                    </a:p>
                  </a:txBody>
                  <a:tcPr/>
                </a:tc>
                <a:extLst>
                  <a:ext uri="{0D108BD9-81ED-4DB2-BD59-A6C34878D82A}">
                    <a16:rowId xmlns:a16="http://schemas.microsoft.com/office/drawing/2014/main" val="10000"/>
                  </a:ext>
                </a:extLst>
              </a:tr>
              <a:tr h="370840">
                <a:tc>
                  <a:txBody>
                    <a:bodyPr/>
                    <a:lstStyle/>
                    <a:p>
                      <a:r>
                        <a:rPr lang="en-US" sz="900" dirty="0"/>
                        <a:t>Platinum Country Sites</a:t>
                      </a:r>
                    </a:p>
                  </a:txBody>
                  <a:tcPr/>
                </a:tc>
                <a:tc>
                  <a:txBody>
                    <a:bodyPr/>
                    <a:lstStyle/>
                    <a:p>
                      <a:r>
                        <a:rPr lang="en-US" sz="900" dirty="0"/>
                        <a:t>5. NRIPress.com/Australia</a:t>
                      </a:r>
                      <a:r>
                        <a:rPr lang="en-US" sz="900" baseline="0" dirty="0"/>
                        <a:t> </a:t>
                      </a:r>
                    </a:p>
                    <a:p>
                      <a:r>
                        <a:rPr lang="en-US" sz="900" dirty="0"/>
                        <a:t>6.France</a:t>
                      </a:r>
                      <a:r>
                        <a:rPr lang="en-US" sz="900" baseline="0" dirty="0"/>
                        <a:t> 7.Hong Kong 8. Indonesia 9.Italy 10.Malaysia 11.New Zealand 12.Soudi Arabia 13. Singapore 14. South Africa</a:t>
                      </a:r>
                      <a:endParaRPr lang="en-US" sz="900" dirty="0"/>
                    </a:p>
                  </a:txBody>
                  <a:tcPr/>
                </a:tc>
                <a:tc>
                  <a:txBody>
                    <a:bodyPr/>
                    <a:lstStyle/>
                    <a:p>
                      <a:r>
                        <a:rPr lang="en-US" sz="900" dirty="0"/>
                        <a:t>$25K</a:t>
                      </a:r>
                    </a:p>
                  </a:txBody>
                  <a:tcPr/>
                </a:tc>
                <a:tc>
                  <a:txBody>
                    <a:bodyPr/>
                    <a:lstStyle/>
                    <a:p>
                      <a:r>
                        <a:rPr lang="en-US" sz="900" dirty="0"/>
                        <a:t>$10K</a:t>
                      </a:r>
                    </a:p>
                  </a:txBody>
                  <a:tcPr/>
                </a:tc>
                <a:tc>
                  <a:txBody>
                    <a:bodyPr/>
                    <a:lstStyle/>
                    <a:p>
                      <a:r>
                        <a:rPr lang="en-US" sz="900" dirty="0"/>
                        <a:t>4</a:t>
                      </a:r>
                      <a:r>
                        <a:rPr lang="en-US" sz="900" baseline="0" dirty="0"/>
                        <a:t> installments within a year</a:t>
                      </a:r>
                      <a:endParaRPr lang="en-US" sz="900" dirty="0"/>
                    </a:p>
                  </a:txBody>
                  <a:tcPr/>
                </a:tc>
                <a:tc>
                  <a:txBody>
                    <a:bodyPr/>
                    <a:lstStyle/>
                    <a:p>
                      <a:pPr>
                        <a:buFont typeface="Wingdings" pitchFamily="2" charset="2"/>
                        <a:buChar char="Ø"/>
                      </a:pPr>
                      <a:r>
                        <a:rPr lang="en-US" sz="900" dirty="0"/>
                        <a:t>Same as Above (Point 1)</a:t>
                      </a:r>
                    </a:p>
                    <a:p>
                      <a:pPr>
                        <a:buFont typeface="Wingdings" pitchFamily="2" charset="2"/>
                        <a:buChar char="Ø"/>
                      </a:pPr>
                      <a:r>
                        <a:rPr lang="en-US" sz="900" b="0" i="0" kern="1200" dirty="0">
                          <a:solidFill>
                            <a:schemeClr val="dk1"/>
                          </a:solidFill>
                          <a:latin typeface="+mn-lt"/>
                          <a:ea typeface="+mn-ea"/>
                          <a:cs typeface="+mn-cs"/>
                        </a:rPr>
                        <a:t>You can sell rights up to four cities to recover your buying full cost. If we agree to sell rights to more cities, you will be paid 25% of total value.</a:t>
                      </a:r>
                      <a:endParaRPr lang="en-US" sz="900" dirty="0"/>
                    </a:p>
                  </a:txBody>
                  <a:tcPr/>
                </a:tc>
                <a:tc>
                  <a:txBody>
                    <a:bodyPr/>
                    <a:lstStyle/>
                    <a:p>
                      <a:r>
                        <a:rPr lang="en-US" sz="900" dirty="0"/>
                        <a:t>Same as Above</a:t>
                      </a:r>
                    </a:p>
                  </a:txBody>
                  <a:tcPr/>
                </a:tc>
                <a:extLst>
                  <a:ext uri="{0D108BD9-81ED-4DB2-BD59-A6C34878D82A}">
                    <a16:rowId xmlns:a16="http://schemas.microsoft.com/office/drawing/2014/main" val="10001"/>
                  </a:ext>
                </a:extLst>
              </a:tr>
              <a:tr h="370840">
                <a:tc>
                  <a:txBody>
                    <a:bodyPr/>
                    <a:lstStyle/>
                    <a:p>
                      <a:r>
                        <a:rPr lang="en-US" sz="900" dirty="0"/>
                        <a:t>Other Country Sites</a:t>
                      </a:r>
                    </a:p>
                  </a:txBody>
                  <a:tcPr/>
                </a:tc>
                <a:tc>
                  <a:txBody>
                    <a:bodyPr/>
                    <a:lstStyle/>
                    <a:p>
                      <a:r>
                        <a:rPr lang="en-US" sz="900" dirty="0"/>
                        <a:t>NRIPress.com/all other countries</a:t>
                      </a:r>
                    </a:p>
                  </a:txBody>
                  <a:tcPr/>
                </a:tc>
                <a:tc>
                  <a:txBody>
                    <a:bodyPr/>
                    <a:lstStyle/>
                    <a:p>
                      <a:r>
                        <a:rPr lang="en-US" sz="900" dirty="0"/>
                        <a:t>$10K</a:t>
                      </a:r>
                    </a:p>
                  </a:txBody>
                  <a:tcPr/>
                </a:tc>
                <a:tc>
                  <a:txBody>
                    <a:bodyPr/>
                    <a:lstStyle/>
                    <a:p>
                      <a:r>
                        <a:rPr lang="en-US" sz="900" dirty="0"/>
                        <a:t>$10K</a:t>
                      </a:r>
                    </a:p>
                  </a:txBody>
                  <a:tcPr/>
                </a:tc>
                <a:tc>
                  <a:txBody>
                    <a:bodyPr/>
                    <a:lstStyle/>
                    <a:p>
                      <a:endParaRPr lang="en-US" sz="900" dirty="0"/>
                    </a:p>
                  </a:txBody>
                  <a:tcPr/>
                </a:tc>
                <a:tc>
                  <a:txBody>
                    <a:bodyPr/>
                    <a:lstStyle/>
                    <a:p>
                      <a:r>
                        <a:rPr lang="en-US" sz="900" dirty="0"/>
                        <a:t>Same As Above (Point2)</a:t>
                      </a:r>
                    </a:p>
                  </a:txBody>
                  <a:tcPr/>
                </a:tc>
                <a:tc>
                  <a:txBody>
                    <a:bodyPr/>
                    <a:lstStyle/>
                    <a:p>
                      <a:r>
                        <a:rPr lang="en-US" sz="900" dirty="0"/>
                        <a:t>Same as Above</a:t>
                      </a:r>
                    </a:p>
                  </a:txBody>
                  <a:tcPr/>
                </a:tc>
                <a:extLst>
                  <a:ext uri="{0D108BD9-81ED-4DB2-BD59-A6C34878D82A}">
                    <a16:rowId xmlns:a16="http://schemas.microsoft.com/office/drawing/2014/main" val="10002"/>
                  </a:ext>
                </a:extLst>
              </a:tr>
            </a:tbl>
          </a:graphicData>
        </a:graphic>
      </p:graphicFrame>
      <p:sp>
        <p:nvSpPr>
          <p:cNvPr id="5" name="Date Placeholder 4"/>
          <p:cNvSpPr>
            <a:spLocks noGrp="1"/>
          </p:cNvSpPr>
          <p:nvPr>
            <p:ph type="dt" sz="half" idx="10"/>
          </p:nvPr>
        </p:nvSpPr>
        <p:spPr/>
        <p:txBody>
          <a:bodyPr/>
          <a:lstStyle/>
          <a:p>
            <a:pPr>
              <a:defRPr/>
            </a:pPr>
            <a:fld id="{74412444-349C-4057-A7B5-AFE089C30E86}" type="datetime2">
              <a:rPr lang="en-US" smtClean="0"/>
              <a:pPr>
                <a:defRPr/>
              </a:pPr>
              <a:t>Friday, October 26, 2018</a:t>
            </a:fld>
            <a:endParaRPr lang="en-US" dirty="0"/>
          </a:p>
        </p:txBody>
      </p:sp>
      <p:sp>
        <p:nvSpPr>
          <p:cNvPr id="6" name="Footer Placeholder 5"/>
          <p:cNvSpPr>
            <a:spLocks noGrp="1"/>
          </p:cNvSpPr>
          <p:nvPr>
            <p:ph type="ftr" sz="quarter" idx="11"/>
          </p:nvPr>
        </p:nvSpPr>
        <p:spPr/>
        <p:txBody>
          <a:bodyPr/>
          <a:lstStyle/>
          <a:p>
            <a:pPr>
              <a:defRPr/>
            </a:pPr>
            <a:r>
              <a:rPr lang="en-US"/>
              <a:t>www.NRIipress.com</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Forme 1"/>
          <p:cNvSpPr>
            <a:spLocks noGrp="1"/>
          </p:cNvSpPr>
          <p:nvPr>
            <p:ph type="title"/>
          </p:nvPr>
        </p:nvSpPr>
        <p:spPr>
          <a:xfrm>
            <a:off x="457200" y="285750"/>
            <a:ext cx="8229600" cy="1143000"/>
          </a:xfrm>
        </p:spPr>
        <p:txBody>
          <a:bodyPr/>
          <a:lstStyle/>
          <a:p>
            <a:pPr marL="0" indent="0" defTabSz="914400"/>
            <a:r>
              <a:rPr lang="fr-CA" sz="5400" b="1" dirty="0">
                <a:solidFill>
                  <a:schemeClr val="accent2">
                    <a:lumMod val="50000"/>
                  </a:schemeClr>
                </a:solidFill>
              </a:rPr>
              <a:t>Introduction</a:t>
            </a:r>
            <a:endParaRPr lang="fr-CA" dirty="0"/>
          </a:p>
        </p:txBody>
      </p:sp>
      <p:sp>
        <p:nvSpPr>
          <p:cNvPr id="5123" name="Forme 2"/>
          <p:cNvSpPr>
            <a:spLocks noGrp="1"/>
          </p:cNvSpPr>
          <p:nvPr>
            <p:ph idx="1"/>
          </p:nvPr>
        </p:nvSpPr>
        <p:spPr>
          <a:xfrm>
            <a:off x="457200" y="1516063"/>
            <a:ext cx="8229600" cy="4389437"/>
          </a:xfrm>
        </p:spPr>
        <p:txBody>
          <a:bodyPr/>
          <a:lstStyle/>
          <a:p>
            <a:pPr lvl="0"/>
            <a:r>
              <a:rPr lang="en-US" sz="2000" dirty="0">
                <a:solidFill>
                  <a:schemeClr val="accent2">
                    <a:lumMod val="50000"/>
                  </a:schemeClr>
                </a:solidFill>
              </a:rPr>
              <a:t>For the past 10 years NRIInternet.com (under the umbrella of </a:t>
            </a:r>
            <a:r>
              <a:rPr lang="en-US" sz="2000" dirty="0" err="1">
                <a:solidFill>
                  <a:schemeClr val="accent2">
                    <a:lumMod val="50000"/>
                  </a:schemeClr>
                </a:solidFill>
              </a:rPr>
              <a:t>Globex</a:t>
            </a:r>
            <a:r>
              <a:rPr lang="en-US" sz="2000" dirty="0">
                <a:solidFill>
                  <a:schemeClr val="accent2">
                    <a:lumMod val="50000"/>
                  </a:schemeClr>
                </a:solidFill>
              </a:rPr>
              <a:t> Tech Inc.) has been running a non-stop operation of NRI News. </a:t>
            </a:r>
          </a:p>
          <a:p>
            <a:pPr lvl="0"/>
            <a:r>
              <a:rPr lang="en-US" sz="2000" dirty="0">
                <a:solidFill>
                  <a:schemeClr val="accent2">
                    <a:lumMod val="50000"/>
                  </a:schemeClr>
                </a:solidFill>
              </a:rPr>
              <a:t>In 2004, NRIPress.com Inc was registered as an internet domain. </a:t>
            </a:r>
          </a:p>
          <a:p>
            <a:pPr lvl="0"/>
            <a:r>
              <a:rPr lang="en-US" sz="2000" dirty="0">
                <a:solidFill>
                  <a:schemeClr val="accent2">
                    <a:lumMod val="50000"/>
                  </a:schemeClr>
                </a:solidFill>
              </a:rPr>
              <a:t>In 2007, after an overwhelming response from our sponsors, readers, founders and drawn by technology trends of electronic media, </a:t>
            </a:r>
            <a:r>
              <a:rPr lang="en-US" sz="2000" dirty="0" err="1">
                <a:solidFill>
                  <a:schemeClr val="accent2">
                    <a:lumMod val="50000"/>
                  </a:schemeClr>
                </a:solidFill>
              </a:rPr>
              <a:t>Globex</a:t>
            </a:r>
            <a:r>
              <a:rPr lang="en-US" sz="2000" dirty="0">
                <a:solidFill>
                  <a:schemeClr val="accent2">
                    <a:lumMod val="50000"/>
                  </a:schemeClr>
                </a:solidFill>
              </a:rPr>
              <a:t> Tech’s management decided to set up an all new corporation for this great opportunity to run and expand the current business model worldwide and in an efficient way so it reaches our NRI community. </a:t>
            </a:r>
          </a:p>
          <a:p>
            <a:pPr lvl="0"/>
            <a:r>
              <a:rPr lang="en-US" sz="2000" dirty="0">
                <a:solidFill>
                  <a:schemeClr val="accent2">
                    <a:lumMod val="50000"/>
                  </a:schemeClr>
                </a:solidFill>
              </a:rPr>
              <a:t>After the incorporation, common stocks were issues worldwide. </a:t>
            </a:r>
          </a:p>
          <a:p>
            <a:pPr lvl="0"/>
            <a:r>
              <a:rPr lang="en-US" sz="2000" dirty="0">
                <a:solidFill>
                  <a:schemeClr val="accent2">
                    <a:lumMod val="50000"/>
                  </a:schemeClr>
                </a:solidFill>
              </a:rPr>
              <a:t>In 2009, operation of NRI news through Independent web site and its worldwide expansion started. </a:t>
            </a:r>
          </a:p>
          <a:p>
            <a:r>
              <a:rPr lang="en-US" sz="2000" dirty="0">
                <a:solidFill>
                  <a:schemeClr val="accent2">
                    <a:lumMod val="50000"/>
                  </a:schemeClr>
                </a:solidFill>
              </a:rPr>
              <a:t>Our mega project of incorporating multiple NRI domain names such as NRIRealtors.com has been a great success. </a:t>
            </a:r>
          </a:p>
        </p:txBody>
      </p:sp>
      <p:sp>
        <p:nvSpPr>
          <p:cNvPr id="6" name="Date Placeholder 5"/>
          <p:cNvSpPr>
            <a:spLocks noGrp="1"/>
          </p:cNvSpPr>
          <p:nvPr>
            <p:ph type="dt" sz="half" idx="10"/>
          </p:nvPr>
        </p:nvSpPr>
        <p:spPr/>
        <p:txBody>
          <a:bodyPr/>
          <a:lstStyle/>
          <a:p>
            <a:pPr>
              <a:defRPr/>
            </a:pPr>
            <a:fld id="{605E0E4D-E384-4849-B369-D528522F10D4}" type="datetime2">
              <a:rPr lang="en-US" smtClean="0"/>
              <a:pPr>
                <a:defRPr/>
              </a:pPr>
              <a:t>Friday, October 26, 2018</a:t>
            </a:fld>
            <a:endParaRPr lang="en-US" dirty="0"/>
          </a:p>
        </p:txBody>
      </p:sp>
      <p:sp>
        <p:nvSpPr>
          <p:cNvPr id="7" name="Footer Placeholder 6"/>
          <p:cNvSpPr>
            <a:spLocks noGrp="1"/>
          </p:cNvSpPr>
          <p:nvPr>
            <p:ph type="ftr" sz="quarter" idx="11"/>
          </p:nvPr>
        </p:nvSpPr>
        <p:spPr/>
        <p:txBody>
          <a:bodyPr/>
          <a:lstStyle/>
          <a:p>
            <a:pPr>
              <a:defRPr/>
            </a:pPr>
            <a:r>
              <a:rPr lang="en-US"/>
              <a:t>www.NRIipress.com</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b="1" dirty="0">
                <a:solidFill>
                  <a:schemeClr val="accent2">
                    <a:lumMod val="50000"/>
                  </a:schemeClr>
                </a:solidFill>
              </a:rPr>
              <a:t>Opportunities For Entrepreneurs:</a:t>
            </a:r>
            <a:br>
              <a:rPr lang="en-US" sz="2000" b="1" dirty="0">
                <a:solidFill>
                  <a:schemeClr val="accent2">
                    <a:lumMod val="50000"/>
                  </a:schemeClr>
                </a:solidFill>
              </a:rPr>
            </a:br>
            <a:r>
              <a:rPr lang="en-US" sz="2000" b="1" dirty="0">
                <a:solidFill>
                  <a:schemeClr val="accent2">
                    <a:lumMod val="50000"/>
                  </a:schemeClr>
                </a:solidFill>
              </a:rPr>
              <a:t>1) Exclusive Rights to Run Your Own News Media Web site in your City/State/Country (Continue…):</a:t>
            </a:r>
            <a:endParaRPr lang="en-US" sz="2000" dirty="0"/>
          </a:p>
        </p:txBody>
      </p:sp>
      <p:sp>
        <p:nvSpPr>
          <p:cNvPr id="4" name="Rectangle 3"/>
          <p:cNvSpPr/>
          <p:nvPr/>
        </p:nvSpPr>
        <p:spPr>
          <a:xfrm>
            <a:off x="457200" y="1905000"/>
            <a:ext cx="8382000" cy="492443"/>
          </a:xfrm>
          <a:prstGeom prst="rect">
            <a:avLst/>
          </a:prstGeom>
        </p:spPr>
        <p:txBody>
          <a:bodyPr wrap="square">
            <a:spAutoFit/>
          </a:bodyPr>
          <a:lstStyle/>
          <a:p>
            <a:pPr>
              <a:buNone/>
            </a:pPr>
            <a:r>
              <a:rPr lang="en-US" sz="1200" b="1" dirty="0">
                <a:solidFill>
                  <a:schemeClr val="accent2">
                    <a:lumMod val="50000"/>
                  </a:schemeClr>
                </a:solidFill>
              </a:rPr>
              <a:t> Proposal 2 : </a:t>
            </a:r>
            <a:r>
              <a:rPr lang="en-US" sz="1200" b="1" u="sng" dirty="0">
                <a:solidFill>
                  <a:schemeClr val="accent2">
                    <a:lumMod val="50000"/>
                  </a:schemeClr>
                </a:solidFill>
              </a:rPr>
              <a:t>30 web sites- Mega Project: </a:t>
            </a:r>
            <a:r>
              <a:rPr lang="en-US" sz="1200" b="1" dirty="0">
                <a:solidFill>
                  <a:schemeClr val="accent2">
                    <a:lumMod val="50000"/>
                  </a:schemeClr>
                </a:solidFill>
              </a:rPr>
              <a:t> (Ex: NRIrealtors.com, NRIdoctors.com, NRIdentists.com, so on. ..</a:t>
            </a:r>
          </a:p>
          <a:p>
            <a:pPr lvl="1"/>
            <a:r>
              <a:rPr lang="en-US" sz="1400" b="1" dirty="0">
                <a:solidFill>
                  <a:schemeClr val="accent2">
                    <a:lumMod val="50000"/>
                  </a:schemeClr>
                </a:solidFill>
              </a:rPr>
              <a:t>Exclusive rights for each web site  in one State  or one Country</a:t>
            </a:r>
          </a:p>
        </p:txBody>
      </p:sp>
      <p:graphicFrame>
        <p:nvGraphicFramePr>
          <p:cNvPr id="5" name="Table 4"/>
          <p:cNvGraphicFramePr>
            <a:graphicFrameLocks noGrp="1"/>
          </p:cNvGraphicFramePr>
          <p:nvPr/>
        </p:nvGraphicFramePr>
        <p:xfrm>
          <a:off x="152400" y="2514600"/>
          <a:ext cx="8839200" cy="408432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370840">
                <a:tc>
                  <a:txBody>
                    <a:bodyPr/>
                    <a:lstStyle/>
                    <a:p>
                      <a:r>
                        <a:rPr lang="en-US" dirty="0"/>
                        <a:t>Example</a:t>
                      </a:r>
                    </a:p>
                  </a:txBody>
                  <a:tcPr/>
                </a:tc>
                <a:tc>
                  <a:txBody>
                    <a:bodyPr/>
                    <a:lstStyle/>
                    <a:p>
                      <a:r>
                        <a:rPr lang="en-US" dirty="0"/>
                        <a:t>Rent</a:t>
                      </a:r>
                    </a:p>
                  </a:txBody>
                  <a:tcPr/>
                </a:tc>
                <a:tc>
                  <a:txBody>
                    <a:bodyPr/>
                    <a:lstStyle/>
                    <a:p>
                      <a:r>
                        <a:rPr lang="en-US" dirty="0"/>
                        <a:t>At time of signing the Contract</a:t>
                      </a:r>
                    </a:p>
                  </a:txBody>
                  <a:tcPr/>
                </a:tc>
                <a:tc>
                  <a:txBody>
                    <a:bodyPr/>
                    <a:lstStyle/>
                    <a:p>
                      <a:r>
                        <a:rPr lang="en-US" dirty="0"/>
                        <a:t>Revenue</a:t>
                      </a:r>
                    </a:p>
                  </a:txBody>
                  <a:tcPr/>
                </a:tc>
                <a:extLst>
                  <a:ext uri="{0D108BD9-81ED-4DB2-BD59-A6C34878D82A}">
                    <a16:rowId xmlns:a16="http://schemas.microsoft.com/office/drawing/2014/main" val="10000"/>
                  </a:ext>
                </a:extLst>
              </a:tr>
              <a:tr h="574040">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NRIAccountants.com</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NRIastrology.com</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NRIbanks.net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NRIbanquethalls.com</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NRIcars.com</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NRIdentists.com</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NRIdoctors.com</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NRIfashions.com</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NRIfarmers.com</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NRIgrocery.com</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NRIhospitals.com</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NRIhotels.com</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NRIimmigration.com</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NRIinsurance.net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NRIjewellers.com</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NRIlawyers.com</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NRImortgage.com</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NRIrealtors.com</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NRIrestaurants.com</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NRItravelagencies.com</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NRItrucks.com</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NRIvideo.com</a:t>
                      </a:r>
                    </a:p>
                  </a:txBody>
                  <a:tcPr/>
                </a:tc>
                <a:tc gridSpan="3">
                  <a:txBody>
                    <a:bodyPr/>
                    <a:lstStyle/>
                    <a:p>
                      <a:r>
                        <a:rPr lang="en-US" sz="1200" b="1" dirty="0">
                          <a:solidFill>
                            <a:srgbClr val="FF0000"/>
                          </a:solidFill>
                        </a:rPr>
                        <a:t>Any Website</a:t>
                      </a:r>
                      <a:r>
                        <a:rPr lang="en-US" sz="1200" b="1" baseline="0" dirty="0">
                          <a:solidFill>
                            <a:srgbClr val="FF0000"/>
                          </a:solidFill>
                        </a:rPr>
                        <a:t> for one State </a:t>
                      </a:r>
                    </a:p>
                    <a:p>
                      <a:r>
                        <a:rPr lang="en-US" sz="1200" b="1" baseline="0" dirty="0">
                          <a:solidFill>
                            <a:srgbClr val="FF0000"/>
                          </a:solidFill>
                        </a:rPr>
                        <a:t>(See below rates)</a:t>
                      </a:r>
                      <a:endParaRPr lang="en-US" sz="1200" b="1" dirty="0">
                        <a:solidFill>
                          <a:srgbClr val="FF0000"/>
                        </a:solidFill>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574040">
                <a:tc vMerge="1">
                  <a:txBody>
                    <a:bodyPr/>
                    <a:lstStyle/>
                    <a:p>
                      <a:endParaRPr lang="en-US"/>
                    </a:p>
                  </a:txBody>
                  <a:tcPr/>
                </a:tc>
                <a:tc>
                  <a:txBody>
                    <a:bodyPr/>
                    <a:lstStyle/>
                    <a:p>
                      <a:r>
                        <a:rPr lang="en-US" sz="1000" dirty="0"/>
                        <a:t>$500</a:t>
                      </a:r>
                      <a:r>
                        <a:rPr lang="en-US" sz="1000" baseline="0" dirty="0"/>
                        <a:t>  per month</a:t>
                      </a:r>
                      <a:endParaRPr lang="en-US" sz="1000" dirty="0"/>
                    </a:p>
                  </a:txBody>
                  <a:tcPr/>
                </a:tc>
                <a:tc>
                  <a:txBody>
                    <a:bodyPr/>
                    <a:lstStyle/>
                    <a:p>
                      <a:r>
                        <a:rPr lang="en-US" sz="1000" dirty="0"/>
                        <a:t>$2,000.00</a:t>
                      </a:r>
                    </a:p>
                  </a:txBody>
                  <a:tcPr/>
                </a:tc>
                <a:tc>
                  <a:txBody>
                    <a:bodyPr/>
                    <a:lstStyle/>
                    <a:p>
                      <a:r>
                        <a:rPr lang="en-US" sz="1000" dirty="0"/>
                        <a:t>Revenue</a:t>
                      </a:r>
                      <a:r>
                        <a:rPr lang="en-US" sz="1000" baseline="0" dirty="0"/>
                        <a:t> will be split 50:50 after  $500 collection</a:t>
                      </a:r>
                      <a:endParaRPr lang="en-US" sz="1000" dirty="0"/>
                    </a:p>
                  </a:txBody>
                  <a:tcPr/>
                </a:tc>
                <a:extLst>
                  <a:ext uri="{0D108BD9-81ED-4DB2-BD59-A6C34878D82A}">
                    <a16:rowId xmlns:a16="http://schemas.microsoft.com/office/drawing/2014/main" val="10002"/>
                  </a:ext>
                </a:extLst>
              </a:tr>
              <a:tr h="1148080">
                <a:tc vMerge="1">
                  <a:txBody>
                    <a:bodyPr/>
                    <a:lstStyle/>
                    <a:p>
                      <a:endParaRPr lang="en-US"/>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rPr>
                        <a:t>Any Website</a:t>
                      </a:r>
                      <a:r>
                        <a:rPr lang="en-US" sz="1200" b="1" baseline="0" dirty="0">
                          <a:solidFill>
                            <a:srgbClr val="FF0000"/>
                          </a:solidFill>
                        </a:rPr>
                        <a:t> for one Country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rgbClr val="FF0000"/>
                          </a:solidFill>
                        </a:rPr>
                        <a:t>(See below rates)</a:t>
                      </a:r>
                      <a:endParaRPr lang="en-US" sz="1200" b="1" dirty="0">
                        <a:solidFill>
                          <a:srgbClr val="FF0000"/>
                        </a:solidFill>
                      </a:endParaRPr>
                    </a:p>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3"/>
                  </a:ext>
                </a:extLst>
              </a:tr>
              <a:tr h="1148080">
                <a:tc vMerge="1">
                  <a:txBody>
                    <a:bodyPr/>
                    <a:lstStyle/>
                    <a:p>
                      <a:endParaRPr lang="en-US"/>
                    </a:p>
                  </a:txBody>
                  <a:tcPr/>
                </a:tc>
                <a:tc>
                  <a:txBody>
                    <a:bodyPr/>
                    <a:lstStyle/>
                    <a:p>
                      <a:r>
                        <a:rPr lang="en-US" sz="1000" dirty="0"/>
                        <a:t>$2000 </a:t>
                      </a:r>
                      <a:r>
                        <a:rPr lang="en-US" sz="1000" baseline="0" dirty="0"/>
                        <a:t>per month</a:t>
                      </a:r>
                      <a:endParaRPr lang="en-US" sz="1000" dirty="0"/>
                    </a:p>
                  </a:txBody>
                  <a:tcPr/>
                </a:tc>
                <a:tc>
                  <a:txBody>
                    <a:bodyPr/>
                    <a:lstStyle/>
                    <a:p>
                      <a:r>
                        <a:rPr lang="en-US" sz="1000" dirty="0"/>
                        <a:t>$5,000</a:t>
                      </a:r>
                    </a:p>
                  </a:txBody>
                  <a:tcPr/>
                </a:tc>
                <a:tc>
                  <a:txBody>
                    <a:bodyPr/>
                    <a:lstStyle/>
                    <a:p>
                      <a:r>
                        <a:rPr lang="en-US" sz="1000" dirty="0"/>
                        <a:t>Revenue</a:t>
                      </a:r>
                      <a:r>
                        <a:rPr lang="en-US" sz="1000" baseline="0" dirty="0"/>
                        <a:t> will be split 50:50 after  $2000 collection</a:t>
                      </a:r>
                      <a:endParaRPr lang="en-US" sz="1000" dirty="0"/>
                    </a:p>
                  </a:txBody>
                  <a:tcPr/>
                </a:tc>
                <a:extLst>
                  <a:ext uri="{0D108BD9-81ED-4DB2-BD59-A6C34878D82A}">
                    <a16:rowId xmlns:a16="http://schemas.microsoft.com/office/drawing/2014/main" val="10004"/>
                  </a:ext>
                </a:extLst>
              </a:tr>
            </a:tbl>
          </a:graphicData>
        </a:graphic>
      </p:graphicFrame>
      <p:sp>
        <p:nvSpPr>
          <p:cNvPr id="6" name="Date Placeholder 5"/>
          <p:cNvSpPr>
            <a:spLocks noGrp="1"/>
          </p:cNvSpPr>
          <p:nvPr>
            <p:ph type="dt" sz="half" idx="10"/>
          </p:nvPr>
        </p:nvSpPr>
        <p:spPr/>
        <p:txBody>
          <a:bodyPr/>
          <a:lstStyle/>
          <a:p>
            <a:pPr>
              <a:defRPr/>
            </a:pPr>
            <a:fld id="{85CA0FA1-B0B5-4B85-B7BB-2212EB9C1117}" type="datetime2">
              <a:rPr lang="en-US" smtClean="0"/>
              <a:pPr>
                <a:defRPr/>
              </a:pPr>
              <a:t>Friday, October 26, 2018</a:t>
            </a:fld>
            <a:endParaRPr lang="en-US" dirty="0"/>
          </a:p>
        </p:txBody>
      </p:sp>
      <p:sp>
        <p:nvSpPr>
          <p:cNvPr id="7" name="Footer Placeholder 6"/>
          <p:cNvSpPr>
            <a:spLocks noGrp="1"/>
          </p:cNvSpPr>
          <p:nvPr>
            <p:ph type="ftr" sz="quarter" idx="11"/>
          </p:nvPr>
        </p:nvSpPr>
        <p:spPr/>
        <p:txBody>
          <a:bodyPr/>
          <a:lstStyle/>
          <a:p>
            <a:pPr>
              <a:defRPr/>
            </a:pPr>
            <a:r>
              <a:rPr lang="en-US"/>
              <a:t>www.NRIipress.com</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p:spPr>
        <p:txBody>
          <a:bodyPr/>
          <a:lstStyle/>
          <a:p>
            <a:r>
              <a:rPr lang="en-US" sz="3400" b="1" dirty="0">
                <a:solidFill>
                  <a:schemeClr val="accent2">
                    <a:lumMod val="50000"/>
                  </a:schemeClr>
                </a:solidFill>
              </a:rPr>
              <a:t>Opportunities </a:t>
            </a:r>
            <a:endParaRPr lang="en-US" sz="3400" dirty="0"/>
          </a:p>
        </p:txBody>
      </p:sp>
      <p:sp>
        <p:nvSpPr>
          <p:cNvPr id="4" name="Espace réservé du contenu 2"/>
          <p:cNvSpPr>
            <a:spLocks noGrp="1"/>
          </p:cNvSpPr>
          <p:nvPr>
            <p:ph idx="1"/>
          </p:nvPr>
        </p:nvSpPr>
        <p:spPr>
          <a:xfrm>
            <a:off x="457200" y="1524000"/>
            <a:ext cx="8305800" cy="4800600"/>
          </a:xfrm>
        </p:spPr>
        <p:txBody>
          <a:bodyPr/>
          <a:lstStyle/>
          <a:p>
            <a:pPr lvl="1">
              <a:buNone/>
            </a:pPr>
            <a:endParaRPr lang="en-US" sz="1000" b="1" dirty="0">
              <a:solidFill>
                <a:schemeClr val="accent2">
                  <a:lumMod val="50000"/>
                </a:schemeClr>
              </a:solidFill>
            </a:endParaRPr>
          </a:p>
          <a:p>
            <a:pPr lvl="1">
              <a:buNone/>
            </a:pPr>
            <a:r>
              <a:rPr lang="en-US" sz="1400" b="1" dirty="0">
                <a:solidFill>
                  <a:schemeClr val="accent2">
                    <a:lumMod val="50000"/>
                  </a:schemeClr>
                </a:solidFill>
              </a:rPr>
              <a:t>Opportunities For Entrepreneurs (continue…):</a:t>
            </a:r>
          </a:p>
          <a:p>
            <a:pPr lvl="1">
              <a:buNone/>
            </a:pPr>
            <a:r>
              <a:rPr lang="en-US" sz="1400" b="1" dirty="0">
                <a:solidFill>
                  <a:schemeClr val="accent2">
                    <a:lumMod val="50000"/>
                  </a:schemeClr>
                </a:solidFill>
              </a:rPr>
              <a:t>2) Sales, Advertising and Marketing</a:t>
            </a:r>
          </a:p>
          <a:p>
            <a:pPr lvl="2">
              <a:buNone/>
            </a:pPr>
            <a:r>
              <a:rPr lang="en-US" sz="1200" b="1" dirty="0">
                <a:solidFill>
                  <a:schemeClr val="accent2">
                    <a:lumMod val="50000"/>
                  </a:schemeClr>
                </a:solidFill>
              </a:rPr>
              <a:t>To help our local Exclusive Right owners, we need individuals or companies who, as partners, can:</a:t>
            </a:r>
            <a:endParaRPr lang="en-US" sz="1400" b="1" dirty="0">
              <a:solidFill>
                <a:schemeClr val="accent2">
                  <a:lumMod val="50000"/>
                </a:schemeClr>
              </a:solidFill>
            </a:endParaRPr>
          </a:p>
          <a:p>
            <a:pPr lvl="2">
              <a:buFont typeface="Wingdings" pitchFamily="2" charset="2"/>
              <a:buChar char="v"/>
            </a:pPr>
            <a:r>
              <a:rPr lang="en-US" sz="1200" b="1" dirty="0">
                <a:solidFill>
                  <a:schemeClr val="accent2">
                    <a:lumMod val="50000"/>
                  </a:schemeClr>
                </a:solidFill>
              </a:rPr>
              <a:t>Sell rights for City/State/Country.</a:t>
            </a:r>
          </a:p>
          <a:p>
            <a:pPr lvl="2">
              <a:buFont typeface="Wingdings" pitchFamily="2" charset="2"/>
              <a:buChar char="v"/>
            </a:pPr>
            <a:r>
              <a:rPr lang="en-US" sz="1200" b="1" dirty="0">
                <a:solidFill>
                  <a:schemeClr val="accent2">
                    <a:lumMod val="50000"/>
                  </a:schemeClr>
                </a:solidFill>
              </a:rPr>
              <a:t>Generate revenue worldwide.</a:t>
            </a:r>
          </a:p>
          <a:p>
            <a:pPr lvl="2">
              <a:buFont typeface="Wingdings" pitchFamily="2" charset="2"/>
              <a:buChar char="v"/>
            </a:pPr>
            <a:r>
              <a:rPr lang="en-US" sz="1200" b="1" dirty="0">
                <a:solidFill>
                  <a:schemeClr val="accent2">
                    <a:lumMod val="50000"/>
                  </a:schemeClr>
                </a:solidFill>
              </a:rPr>
              <a:t>Expand media network in each city.</a:t>
            </a:r>
          </a:p>
          <a:p>
            <a:pPr lvl="2">
              <a:buNone/>
            </a:pPr>
            <a:endParaRPr lang="en-US" sz="1200" b="1" dirty="0">
              <a:solidFill>
                <a:schemeClr val="accent2">
                  <a:lumMod val="50000"/>
                </a:schemeClr>
              </a:solidFill>
            </a:endParaRPr>
          </a:p>
          <a:p>
            <a:pPr lvl="1">
              <a:buNone/>
            </a:pPr>
            <a:r>
              <a:rPr lang="en-US" sz="1400" b="1" dirty="0">
                <a:solidFill>
                  <a:schemeClr val="accent2">
                    <a:lumMod val="50000"/>
                  </a:schemeClr>
                </a:solidFill>
              </a:rPr>
              <a:t>3) News Area Expansion:</a:t>
            </a:r>
          </a:p>
          <a:p>
            <a:pPr lvl="2">
              <a:buNone/>
            </a:pPr>
            <a:r>
              <a:rPr lang="en-US" sz="1200" b="1" dirty="0">
                <a:solidFill>
                  <a:schemeClr val="accent2">
                    <a:lumMod val="50000"/>
                  </a:schemeClr>
                </a:solidFill>
              </a:rPr>
              <a:t>To help our local Exclusive Right owners: </a:t>
            </a:r>
          </a:p>
          <a:p>
            <a:pPr lvl="3">
              <a:buNone/>
            </a:pPr>
            <a:r>
              <a:rPr lang="en-US" sz="1200" b="1" dirty="0">
                <a:solidFill>
                  <a:schemeClr val="accent2">
                    <a:lumMod val="50000"/>
                  </a:schemeClr>
                </a:solidFill>
              </a:rPr>
              <a:t>We are looking at least one news paper/ or news website specialist owner who can be a part of our network for mutual benefits.</a:t>
            </a:r>
          </a:p>
          <a:p>
            <a:pPr lvl="3">
              <a:buNone/>
            </a:pPr>
            <a:r>
              <a:rPr lang="en-US" sz="1200" b="1" dirty="0">
                <a:solidFill>
                  <a:schemeClr val="accent2">
                    <a:lumMod val="50000"/>
                  </a:schemeClr>
                </a:solidFill>
              </a:rPr>
              <a:t>All News and press release will be controlled by our central News office</a:t>
            </a:r>
          </a:p>
          <a:p>
            <a:pPr lvl="3">
              <a:buNone/>
            </a:pPr>
            <a:endParaRPr lang="en-US" sz="1200" b="1" dirty="0">
              <a:solidFill>
                <a:schemeClr val="accent2">
                  <a:lumMod val="50000"/>
                </a:schemeClr>
              </a:solidFill>
            </a:endParaRPr>
          </a:p>
          <a:p>
            <a:pPr lvl="1">
              <a:buNone/>
            </a:pPr>
            <a:r>
              <a:rPr lang="en-US" sz="1400" b="1" dirty="0">
                <a:solidFill>
                  <a:schemeClr val="accent2">
                    <a:lumMod val="50000"/>
                  </a:schemeClr>
                </a:solidFill>
              </a:rPr>
              <a:t>4) Entertainment Companies:</a:t>
            </a:r>
          </a:p>
          <a:p>
            <a:pPr lvl="2">
              <a:buNone/>
            </a:pPr>
            <a:r>
              <a:rPr lang="en-US" sz="1200" b="1" dirty="0" err="1">
                <a:solidFill>
                  <a:schemeClr val="accent2">
                    <a:lumMod val="50000"/>
                  </a:schemeClr>
                </a:solidFill>
              </a:rPr>
              <a:t>Bollywood</a:t>
            </a:r>
            <a:r>
              <a:rPr lang="en-US" sz="1200" b="1" dirty="0">
                <a:solidFill>
                  <a:schemeClr val="accent2">
                    <a:lumMod val="50000"/>
                  </a:schemeClr>
                </a:solidFill>
              </a:rPr>
              <a:t> is the biggest film industry in the world, producing 800-1000 films a year. NRIs/PIOs like to learn more about </a:t>
            </a:r>
            <a:r>
              <a:rPr lang="en-US" sz="1200" b="1" dirty="0" err="1">
                <a:solidFill>
                  <a:schemeClr val="accent2">
                    <a:lumMod val="50000"/>
                  </a:schemeClr>
                </a:solidFill>
              </a:rPr>
              <a:t>Bollywood</a:t>
            </a:r>
            <a:r>
              <a:rPr lang="en-US" sz="1200" b="1" dirty="0">
                <a:solidFill>
                  <a:schemeClr val="accent2">
                    <a:lumMod val="50000"/>
                  </a:schemeClr>
                </a:solidFill>
              </a:rPr>
              <a:t> films through Web site reviews (73.7%). </a:t>
            </a:r>
          </a:p>
          <a:p>
            <a:pPr lvl="2">
              <a:buNone/>
            </a:pPr>
            <a:r>
              <a:rPr lang="en-US" sz="1200" b="1" dirty="0">
                <a:solidFill>
                  <a:schemeClr val="accent2">
                    <a:lumMod val="50000"/>
                  </a:schemeClr>
                </a:solidFill>
              </a:rPr>
              <a:t>We are looking for companies or entertainment web site owners who have a knowledge of </a:t>
            </a:r>
            <a:r>
              <a:rPr lang="en-US" sz="1200" b="1" dirty="0" err="1">
                <a:solidFill>
                  <a:schemeClr val="accent2">
                    <a:lumMod val="50000"/>
                  </a:schemeClr>
                </a:solidFill>
              </a:rPr>
              <a:t>bollywood</a:t>
            </a:r>
            <a:r>
              <a:rPr lang="en-US" sz="1200" b="1" dirty="0">
                <a:solidFill>
                  <a:schemeClr val="accent2">
                    <a:lumMod val="50000"/>
                  </a:schemeClr>
                </a:solidFill>
              </a:rPr>
              <a:t> industry worldwide. For mutual benefits, you can be a partner of our </a:t>
            </a:r>
            <a:r>
              <a:rPr lang="en-US" sz="1200" b="1" dirty="0" err="1">
                <a:solidFill>
                  <a:schemeClr val="accent2">
                    <a:lumMod val="50000"/>
                  </a:schemeClr>
                </a:solidFill>
              </a:rPr>
              <a:t>entertaiment</a:t>
            </a:r>
            <a:r>
              <a:rPr lang="en-US" sz="1200" b="1" dirty="0">
                <a:solidFill>
                  <a:schemeClr val="accent2">
                    <a:lumMod val="50000"/>
                  </a:schemeClr>
                </a:solidFill>
              </a:rPr>
              <a:t> division.</a:t>
            </a:r>
          </a:p>
          <a:p>
            <a:pPr lvl="1">
              <a:buNone/>
            </a:pPr>
            <a:endParaRPr lang="en-US" sz="2000" b="1" dirty="0">
              <a:solidFill>
                <a:schemeClr val="accent2">
                  <a:lumMod val="50000"/>
                </a:schemeClr>
              </a:solidFill>
            </a:endParaRPr>
          </a:p>
          <a:p>
            <a:pPr lvl="1">
              <a:buNone/>
            </a:pPr>
            <a:endParaRPr lang="en-US" sz="1200" b="1" dirty="0">
              <a:solidFill>
                <a:schemeClr val="accent2">
                  <a:lumMod val="50000"/>
                </a:schemeClr>
              </a:solidFill>
            </a:endParaRPr>
          </a:p>
        </p:txBody>
      </p:sp>
      <p:sp>
        <p:nvSpPr>
          <p:cNvPr id="5" name="Date Placeholder 4"/>
          <p:cNvSpPr>
            <a:spLocks noGrp="1"/>
          </p:cNvSpPr>
          <p:nvPr>
            <p:ph type="dt" sz="half" idx="10"/>
          </p:nvPr>
        </p:nvSpPr>
        <p:spPr/>
        <p:txBody>
          <a:bodyPr/>
          <a:lstStyle/>
          <a:p>
            <a:pPr>
              <a:defRPr/>
            </a:pPr>
            <a:fld id="{3B0810EC-E366-474C-A16C-F23CC66EF0A7}" type="datetime2">
              <a:rPr lang="en-US" smtClean="0"/>
              <a:pPr>
                <a:defRPr/>
              </a:pPr>
              <a:t>Friday, October 26, 2018</a:t>
            </a:fld>
            <a:endParaRPr lang="en-US" dirty="0"/>
          </a:p>
        </p:txBody>
      </p:sp>
      <p:sp>
        <p:nvSpPr>
          <p:cNvPr id="6" name="Footer Placeholder 5"/>
          <p:cNvSpPr>
            <a:spLocks noGrp="1"/>
          </p:cNvSpPr>
          <p:nvPr>
            <p:ph type="ftr" sz="quarter" idx="11"/>
          </p:nvPr>
        </p:nvSpPr>
        <p:spPr/>
        <p:txBody>
          <a:bodyPr/>
          <a:lstStyle/>
          <a:p>
            <a:pPr>
              <a:defRPr/>
            </a:pPr>
            <a:r>
              <a:rPr lang="en-US"/>
              <a:t>www.NRIipress.com</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p:spPr>
        <p:txBody>
          <a:bodyPr/>
          <a:lstStyle/>
          <a:p>
            <a:r>
              <a:rPr lang="en-US" sz="3400" b="1" dirty="0">
                <a:solidFill>
                  <a:schemeClr val="accent2">
                    <a:lumMod val="50000"/>
                  </a:schemeClr>
                </a:solidFill>
              </a:rPr>
              <a:t>Opportunities </a:t>
            </a:r>
            <a:endParaRPr lang="en-US" sz="3400" dirty="0"/>
          </a:p>
        </p:txBody>
      </p:sp>
      <p:sp>
        <p:nvSpPr>
          <p:cNvPr id="4" name="Espace réservé du contenu 2"/>
          <p:cNvSpPr>
            <a:spLocks noGrp="1"/>
          </p:cNvSpPr>
          <p:nvPr>
            <p:ph idx="1"/>
          </p:nvPr>
        </p:nvSpPr>
        <p:spPr>
          <a:xfrm>
            <a:off x="457200" y="1524000"/>
            <a:ext cx="8305800" cy="4800600"/>
          </a:xfrm>
        </p:spPr>
        <p:txBody>
          <a:bodyPr/>
          <a:lstStyle/>
          <a:p>
            <a:pPr lvl="1">
              <a:buNone/>
            </a:pPr>
            <a:r>
              <a:rPr lang="en-US" sz="1400" b="1" dirty="0">
                <a:solidFill>
                  <a:schemeClr val="accent2">
                    <a:lumMod val="50000"/>
                  </a:schemeClr>
                </a:solidFill>
              </a:rPr>
              <a:t>Opportunities For Entrepreneurs (continue…):</a:t>
            </a:r>
          </a:p>
          <a:p>
            <a:pPr lvl="1">
              <a:buNone/>
            </a:pPr>
            <a:r>
              <a:rPr lang="en-US" sz="1400" b="1" dirty="0">
                <a:solidFill>
                  <a:schemeClr val="accent2">
                    <a:lumMod val="50000"/>
                  </a:schemeClr>
                </a:solidFill>
              </a:rPr>
              <a:t>5) Columnists/ Contributors:</a:t>
            </a:r>
          </a:p>
          <a:p>
            <a:pPr lvl="1">
              <a:buNone/>
            </a:pPr>
            <a:r>
              <a:rPr lang="en-US" sz="1200" b="1" dirty="0">
                <a:solidFill>
                  <a:schemeClr val="accent2">
                    <a:lumMod val="50000"/>
                  </a:schemeClr>
                </a:solidFill>
              </a:rPr>
              <a:t>NRIpress.com is expanding in various areas such as bloggers, comments and other community services to it's readers. We are looking columnists and contributors in all the fields they feel comfortable.</a:t>
            </a:r>
          </a:p>
          <a:p>
            <a:pPr lvl="1">
              <a:buNone/>
            </a:pPr>
            <a:r>
              <a:rPr lang="en-US" sz="1400" b="1" dirty="0">
                <a:solidFill>
                  <a:schemeClr val="accent2">
                    <a:lumMod val="50000"/>
                  </a:schemeClr>
                </a:solidFill>
              </a:rPr>
              <a:t>6) Job and Placement :</a:t>
            </a:r>
          </a:p>
          <a:p>
            <a:pPr lvl="1">
              <a:buNone/>
            </a:pPr>
            <a:r>
              <a:rPr lang="en-US" sz="1200" b="1" dirty="0">
                <a:solidFill>
                  <a:schemeClr val="accent2">
                    <a:lumMod val="50000"/>
                  </a:schemeClr>
                </a:solidFill>
              </a:rPr>
              <a:t>We have entity which is involved in the NRI job placement services for the past 17 years. You might aware that international companies in India as well as in other countries need skilled professionals. We are looking existing placement companies in India which can be a part of our expansion</a:t>
            </a:r>
          </a:p>
          <a:p>
            <a:pPr lvl="1">
              <a:buNone/>
            </a:pPr>
            <a:r>
              <a:rPr lang="en-US" sz="1400" b="1" dirty="0">
                <a:solidFill>
                  <a:schemeClr val="accent2">
                    <a:lumMod val="50000"/>
                  </a:schemeClr>
                </a:solidFill>
              </a:rPr>
              <a:t>7) </a:t>
            </a:r>
            <a:r>
              <a:rPr lang="en-US" sz="1400" b="1" dirty="0" err="1">
                <a:solidFill>
                  <a:schemeClr val="accent2">
                    <a:lumMod val="50000"/>
                  </a:schemeClr>
                </a:solidFill>
              </a:rPr>
              <a:t>NRIpress</a:t>
            </a:r>
            <a:r>
              <a:rPr lang="en-US" sz="1400" b="1" dirty="0">
                <a:solidFill>
                  <a:schemeClr val="accent2">
                    <a:lumMod val="50000"/>
                  </a:schemeClr>
                </a:solidFill>
              </a:rPr>
              <a:t> Seminars:</a:t>
            </a:r>
          </a:p>
          <a:p>
            <a:pPr lvl="1">
              <a:buNone/>
            </a:pPr>
            <a:r>
              <a:rPr lang="en-US" sz="1200" b="1" dirty="0">
                <a:solidFill>
                  <a:schemeClr val="accent2">
                    <a:lumMod val="50000"/>
                  </a:schemeClr>
                </a:solidFill>
              </a:rPr>
              <a:t>Why we need Seminars:?</a:t>
            </a:r>
          </a:p>
          <a:p>
            <a:pPr lvl="1">
              <a:buNone/>
            </a:pPr>
            <a:r>
              <a:rPr lang="en-US" sz="1200" b="1" dirty="0">
                <a:solidFill>
                  <a:schemeClr val="accent2">
                    <a:lumMod val="50000"/>
                  </a:schemeClr>
                </a:solidFill>
              </a:rPr>
              <a:t>We should have NRI Seminars at least once a year in each major city of India and as well as other countries where </a:t>
            </a:r>
            <a:r>
              <a:rPr lang="en-US" sz="1200" b="1" dirty="0" err="1">
                <a:solidFill>
                  <a:schemeClr val="accent2">
                    <a:lumMod val="50000"/>
                  </a:schemeClr>
                </a:solidFill>
              </a:rPr>
              <a:t>nri</a:t>
            </a:r>
            <a:r>
              <a:rPr lang="en-US" sz="1200" b="1" dirty="0">
                <a:solidFill>
                  <a:schemeClr val="accent2">
                    <a:lumMod val="50000"/>
                  </a:schemeClr>
                </a:solidFill>
              </a:rPr>
              <a:t> population is concentrated because it will: </a:t>
            </a:r>
          </a:p>
          <a:p>
            <a:pPr lvl="1">
              <a:buNone/>
            </a:pPr>
            <a:r>
              <a:rPr lang="en-US" sz="1200" b="1" dirty="0">
                <a:solidFill>
                  <a:schemeClr val="accent2">
                    <a:lumMod val="50000"/>
                  </a:schemeClr>
                </a:solidFill>
              </a:rPr>
              <a:t>a) Help us to establish our strong NRI Network.</a:t>
            </a:r>
          </a:p>
          <a:p>
            <a:pPr lvl="1">
              <a:buNone/>
            </a:pPr>
            <a:r>
              <a:rPr lang="en-US" sz="1200" b="1" dirty="0">
                <a:solidFill>
                  <a:schemeClr val="accent2">
                    <a:lumMod val="50000"/>
                  </a:schemeClr>
                </a:solidFill>
              </a:rPr>
              <a:t>b) Encourage NRIs to become members of NRI Network</a:t>
            </a:r>
          </a:p>
          <a:p>
            <a:pPr lvl="1">
              <a:buNone/>
            </a:pPr>
            <a:r>
              <a:rPr lang="en-US" sz="1200" b="1" dirty="0">
                <a:solidFill>
                  <a:schemeClr val="accent2">
                    <a:lumMod val="50000"/>
                  </a:schemeClr>
                </a:solidFill>
              </a:rPr>
              <a:t>c) Help to local city/State rights owners to get more revenue and &amp; expansion in all fields.</a:t>
            </a:r>
          </a:p>
          <a:p>
            <a:pPr lvl="1">
              <a:buNone/>
            </a:pPr>
            <a:r>
              <a:rPr lang="en-US" sz="1200" b="1" dirty="0">
                <a:solidFill>
                  <a:schemeClr val="accent2">
                    <a:lumMod val="50000"/>
                  </a:schemeClr>
                </a:solidFill>
              </a:rPr>
              <a:t>d) Promote NRI Business owners to get mutual benefits.</a:t>
            </a:r>
          </a:p>
          <a:p>
            <a:pPr lvl="1">
              <a:buNone/>
            </a:pPr>
            <a:r>
              <a:rPr lang="en-US" sz="1200" b="1" dirty="0">
                <a:solidFill>
                  <a:schemeClr val="accent2">
                    <a:lumMod val="50000"/>
                  </a:schemeClr>
                </a:solidFill>
              </a:rPr>
              <a:t>e) Encourage 2nd young generation to involve in seminars</a:t>
            </a:r>
          </a:p>
          <a:p>
            <a:pPr lvl="1">
              <a:buNone/>
            </a:pPr>
            <a:r>
              <a:rPr lang="en-US" sz="1200" b="1" dirty="0">
                <a:solidFill>
                  <a:schemeClr val="accent2">
                    <a:lumMod val="50000"/>
                  </a:schemeClr>
                </a:solidFill>
              </a:rPr>
              <a:t>f) Allow us to invite politician’ bureaucrats / entrepreneurs/ scholars... as speakers. Also invite entertainers/ actors/ actresses</a:t>
            </a:r>
          </a:p>
          <a:p>
            <a:pPr lvl="1">
              <a:buNone/>
            </a:pPr>
            <a:r>
              <a:rPr lang="en-US" sz="1200" b="1" dirty="0">
                <a:solidFill>
                  <a:schemeClr val="accent2">
                    <a:lumMod val="50000"/>
                  </a:schemeClr>
                </a:solidFill>
              </a:rPr>
              <a:t>g) Allow us to set up "Award Ceremony" in recognition of scientist-technologist, entrepreneur, inventor, educator and men and women of the year.</a:t>
            </a:r>
          </a:p>
          <a:p>
            <a:pPr lvl="1">
              <a:buNone/>
            </a:pPr>
            <a:endParaRPr lang="en-US" sz="2000" b="1" dirty="0">
              <a:solidFill>
                <a:schemeClr val="accent2">
                  <a:lumMod val="50000"/>
                </a:schemeClr>
              </a:solidFill>
            </a:endParaRPr>
          </a:p>
          <a:p>
            <a:pPr lvl="1">
              <a:buNone/>
            </a:pPr>
            <a:endParaRPr lang="en-US" sz="1200" b="1" dirty="0">
              <a:solidFill>
                <a:schemeClr val="accent2">
                  <a:lumMod val="50000"/>
                </a:schemeClr>
              </a:solidFill>
            </a:endParaRPr>
          </a:p>
        </p:txBody>
      </p:sp>
      <p:sp>
        <p:nvSpPr>
          <p:cNvPr id="5" name="Date Placeholder 4"/>
          <p:cNvSpPr>
            <a:spLocks noGrp="1"/>
          </p:cNvSpPr>
          <p:nvPr>
            <p:ph type="dt" sz="half" idx="10"/>
          </p:nvPr>
        </p:nvSpPr>
        <p:spPr/>
        <p:txBody>
          <a:bodyPr/>
          <a:lstStyle/>
          <a:p>
            <a:pPr>
              <a:defRPr/>
            </a:pPr>
            <a:fld id="{B908C651-F70D-497D-829F-367A296C57BD}" type="datetime2">
              <a:rPr lang="en-US" smtClean="0"/>
              <a:pPr>
                <a:defRPr/>
              </a:pPr>
              <a:t>Friday, October 26, 2018</a:t>
            </a:fld>
            <a:endParaRPr lang="en-US" dirty="0"/>
          </a:p>
        </p:txBody>
      </p:sp>
      <p:sp>
        <p:nvSpPr>
          <p:cNvPr id="6" name="Footer Placeholder 5"/>
          <p:cNvSpPr>
            <a:spLocks noGrp="1"/>
          </p:cNvSpPr>
          <p:nvPr>
            <p:ph type="ftr" sz="quarter" idx="11"/>
          </p:nvPr>
        </p:nvSpPr>
        <p:spPr/>
        <p:txBody>
          <a:bodyPr/>
          <a:lstStyle/>
          <a:p>
            <a:pPr>
              <a:defRPr/>
            </a:pPr>
            <a:r>
              <a:rPr lang="en-US"/>
              <a:t>www.NRIipress.com</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p:spPr>
        <p:txBody>
          <a:bodyPr/>
          <a:lstStyle/>
          <a:p>
            <a:r>
              <a:rPr lang="en-US" sz="3400" b="1" dirty="0">
                <a:solidFill>
                  <a:schemeClr val="accent2">
                    <a:lumMod val="50000"/>
                  </a:schemeClr>
                </a:solidFill>
              </a:rPr>
              <a:t>Opportunities </a:t>
            </a:r>
            <a:endParaRPr lang="en-US" sz="3400" dirty="0"/>
          </a:p>
        </p:txBody>
      </p:sp>
      <p:sp>
        <p:nvSpPr>
          <p:cNvPr id="4" name="Espace réservé du contenu 2"/>
          <p:cNvSpPr>
            <a:spLocks noGrp="1"/>
          </p:cNvSpPr>
          <p:nvPr>
            <p:ph idx="1"/>
          </p:nvPr>
        </p:nvSpPr>
        <p:spPr>
          <a:xfrm>
            <a:off x="457200" y="1524000"/>
            <a:ext cx="8305800" cy="4800600"/>
          </a:xfrm>
        </p:spPr>
        <p:txBody>
          <a:bodyPr/>
          <a:lstStyle/>
          <a:p>
            <a:pPr lvl="1">
              <a:buNone/>
            </a:pPr>
            <a:r>
              <a:rPr lang="en-US" sz="1400" b="1" dirty="0">
                <a:solidFill>
                  <a:schemeClr val="accent2">
                    <a:lumMod val="50000"/>
                  </a:schemeClr>
                </a:solidFill>
              </a:rPr>
              <a:t>Opportunities For Entrepreneurs (continue…):</a:t>
            </a:r>
          </a:p>
          <a:p>
            <a:pPr lvl="1">
              <a:buNone/>
            </a:pPr>
            <a:r>
              <a:rPr lang="en-US" sz="1400" b="1" dirty="0">
                <a:solidFill>
                  <a:schemeClr val="accent2">
                    <a:lumMod val="50000"/>
                  </a:schemeClr>
                </a:solidFill>
              </a:rPr>
              <a:t>8) Establishment of NRI Associations:</a:t>
            </a:r>
          </a:p>
          <a:p>
            <a:pPr lvl="1">
              <a:buNone/>
            </a:pPr>
            <a:r>
              <a:rPr lang="en-US" sz="1200" b="1" dirty="0">
                <a:solidFill>
                  <a:schemeClr val="accent2">
                    <a:lumMod val="50000"/>
                  </a:schemeClr>
                </a:solidFill>
              </a:rPr>
              <a:t>Now NRIs worldwide need/ or should have its own one voice to be heard because:</a:t>
            </a:r>
          </a:p>
          <a:p>
            <a:pPr lvl="1">
              <a:buNone/>
            </a:pPr>
            <a:r>
              <a:rPr lang="en-US" sz="1200" b="1" dirty="0">
                <a:solidFill>
                  <a:schemeClr val="accent2">
                    <a:lumMod val="50000"/>
                  </a:schemeClr>
                </a:solidFill>
              </a:rPr>
              <a:t>Discrimination worldwide at jobs/ private sector/political/govt./ and judicial system</a:t>
            </a:r>
          </a:p>
          <a:p>
            <a:pPr lvl="1">
              <a:buNone/>
            </a:pPr>
            <a:r>
              <a:rPr lang="en-US" sz="1200" b="1" dirty="0">
                <a:solidFill>
                  <a:schemeClr val="accent2">
                    <a:lumMod val="50000"/>
                  </a:schemeClr>
                </a:solidFill>
              </a:rPr>
              <a:t>In India: Their properties grabbed/ need to protect their rights/ visa travel problems.</a:t>
            </a:r>
          </a:p>
          <a:p>
            <a:pPr lvl="1">
              <a:buNone/>
            </a:pPr>
            <a:r>
              <a:rPr lang="en-US" sz="1200" b="1" dirty="0">
                <a:solidFill>
                  <a:schemeClr val="accent2">
                    <a:lumMod val="50000"/>
                  </a:schemeClr>
                </a:solidFill>
              </a:rPr>
              <a:t>(A) To accomplish this we need to establish:</a:t>
            </a:r>
          </a:p>
          <a:p>
            <a:pPr lvl="2">
              <a:buNone/>
            </a:pPr>
            <a:r>
              <a:rPr lang="en-US" sz="1200" b="1" dirty="0">
                <a:solidFill>
                  <a:schemeClr val="accent2">
                    <a:lumMod val="50000"/>
                  </a:schemeClr>
                </a:solidFill>
              </a:rPr>
              <a:t>1. NRI Network in each city/state/country</a:t>
            </a:r>
          </a:p>
          <a:p>
            <a:pPr lvl="2">
              <a:buNone/>
            </a:pPr>
            <a:r>
              <a:rPr lang="en-US" sz="1200" b="1" dirty="0">
                <a:solidFill>
                  <a:schemeClr val="accent2">
                    <a:lumMod val="50000"/>
                  </a:schemeClr>
                </a:solidFill>
              </a:rPr>
              <a:t>2. Seminar at least once a year in the major city/state/country , where NRI population is concentrated</a:t>
            </a:r>
          </a:p>
          <a:p>
            <a:pPr lvl="2">
              <a:buNone/>
            </a:pPr>
            <a:r>
              <a:rPr lang="en-US" sz="1200" b="1" dirty="0">
                <a:solidFill>
                  <a:schemeClr val="accent2">
                    <a:lumMod val="50000"/>
                  </a:schemeClr>
                </a:solidFill>
              </a:rPr>
              <a:t>3. Hot Line to help NRIs by 24/7: Worldwide and also in India</a:t>
            </a:r>
          </a:p>
          <a:p>
            <a:pPr lvl="2">
              <a:buNone/>
            </a:pPr>
            <a:r>
              <a:rPr lang="en-US" sz="1200" b="1" dirty="0">
                <a:solidFill>
                  <a:schemeClr val="accent2">
                    <a:lumMod val="50000"/>
                  </a:schemeClr>
                </a:solidFill>
              </a:rPr>
              <a:t>4. News Letter: monthly or weekly by email to all NRIs worldwide: </a:t>
            </a:r>
            <a:r>
              <a:rPr lang="en-US" sz="1200" b="1" dirty="0" err="1">
                <a:solidFill>
                  <a:schemeClr val="accent2">
                    <a:lumMod val="50000"/>
                  </a:schemeClr>
                </a:solidFill>
              </a:rPr>
              <a:t>nri</a:t>
            </a:r>
            <a:r>
              <a:rPr lang="en-US" sz="1200" b="1" dirty="0">
                <a:solidFill>
                  <a:schemeClr val="accent2">
                    <a:lumMod val="50000"/>
                  </a:schemeClr>
                </a:solidFill>
              </a:rPr>
              <a:t> problems, events, current issues ...</a:t>
            </a:r>
          </a:p>
          <a:p>
            <a:pPr lvl="2">
              <a:buNone/>
            </a:pPr>
            <a:r>
              <a:rPr lang="en-US" sz="1200" b="1" dirty="0">
                <a:solidFill>
                  <a:schemeClr val="accent2">
                    <a:lumMod val="50000"/>
                  </a:schemeClr>
                </a:solidFill>
              </a:rPr>
              <a:t>5.To help 2nd generation:- in job placement, education, financial support and encourage them to involve in- politics, Media and business seminars.</a:t>
            </a:r>
          </a:p>
          <a:p>
            <a:pPr lvl="1">
              <a:buNone/>
            </a:pPr>
            <a:r>
              <a:rPr lang="en-US" sz="1200" b="1" dirty="0">
                <a:solidFill>
                  <a:schemeClr val="accent2">
                    <a:lumMod val="50000"/>
                  </a:schemeClr>
                </a:solidFill>
              </a:rPr>
              <a:t>( B ) Also more benefits to members and business owners.</a:t>
            </a:r>
          </a:p>
          <a:p>
            <a:pPr lvl="2">
              <a:buNone/>
            </a:pPr>
            <a:r>
              <a:rPr lang="en-US" sz="1200" b="1" dirty="0">
                <a:solidFill>
                  <a:schemeClr val="accent2">
                    <a:lumMod val="50000"/>
                  </a:schemeClr>
                </a:solidFill>
              </a:rPr>
              <a:t>1. Insurance discount package- for cars, home and family</a:t>
            </a:r>
          </a:p>
          <a:p>
            <a:pPr lvl="2">
              <a:buNone/>
            </a:pPr>
            <a:r>
              <a:rPr lang="en-US" sz="1200" b="1" dirty="0">
                <a:solidFill>
                  <a:schemeClr val="accent2">
                    <a:lumMod val="50000"/>
                  </a:schemeClr>
                </a:solidFill>
              </a:rPr>
              <a:t>2. Special discounts to buy cars/ airline tickets/ Indian shows</a:t>
            </a:r>
          </a:p>
          <a:p>
            <a:pPr lvl="2">
              <a:buNone/>
            </a:pPr>
            <a:r>
              <a:rPr lang="en-US" sz="1200" b="1" dirty="0">
                <a:solidFill>
                  <a:schemeClr val="accent2">
                    <a:lumMod val="50000"/>
                  </a:schemeClr>
                </a:solidFill>
              </a:rPr>
              <a:t>3. Share accommodation in major cities.</a:t>
            </a:r>
          </a:p>
          <a:p>
            <a:pPr lvl="2">
              <a:buNone/>
            </a:pPr>
            <a:r>
              <a:rPr lang="en-US" sz="1200" b="1" dirty="0">
                <a:solidFill>
                  <a:schemeClr val="accent2">
                    <a:lumMod val="50000"/>
                  </a:schemeClr>
                </a:solidFill>
              </a:rPr>
              <a:t>4. Mutual benefits to business owners:</a:t>
            </a:r>
          </a:p>
          <a:p>
            <a:pPr lvl="2">
              <a:buNone/>
            </a:pPr>
            <a:r>
              <a:rPr lang="en-US" sz="1200" b="1" dirty="0">
                <a:solidFill>
                  <a:schemeClr val="accent2">
                    <a:lumMod val="50000"/>
                  </a:schemeClr>
                </a:solidFill>
              </a:rPr>
              <a:t>We will encourage to NRI members and readers:</a:t>
            </a:r>
          </a:p>
          <a:p>
            <a:pPr lvl="2">
              <a:buNone/>
            </a:pPr>
            <a:r>
              <a:rPr lang="en-US" sz="1200" b="1" dirty="0">
                <a:solidFill>
                  <a:schemeClr val="accent2">
                    <a:lumMod val="50000"/>
                  </a:schemeClr>
                </a:solidFill>
              </a:rPr>
              <a:t>To buy product from our own people such as: cars, groceries, jewelry….</a:t>
            </a:r>
          </a:p>
          <a:p>
            <a:pPr lvl="2">
              <a:buNone/>
            </a:pPr>
            <a:r>
              <a:rPr lang="en-US" sz="1200" b="1" dirty="0">
                <a:solidFill>
                  <a:schemeClr val="accent2">
                    <a:lumMod val="50000"/>
                  </a:schemeClr>
                </a:solidFill>
              </a:rPr>
              <a:t>Get services from our doctors/dentists, insurance, Real estate, Mortgage….. see all web sites left column on NRIpress.com</a:t>
            </a:r>
          </a:p>
          <a:p>
            <a:pPr lvl="1">
              <a:buNone/>
            </a:pPr>
            <a:r>
              <a:rPr lang="en-US" sz="1200" b="1" dirty="0">
                <a:solidFill>
                  <a:schemeClr val="accent2">
                    <a:lumMod val="50000"/>
                  </a:schemeClr>
                </a:solidFill>
              </a:rPr>
              <a:t>Note: Your voice will be heard worldwide in seconds through nripress.com.</a:t>
            </a:r>
          </a:p>
          <a:p>
            <a:pPr lvl="1">
              <a:buNone/>
            </a:pPr>
            <a:endParaRPr lang="en-US" sz="2000" b="1" dirty="0">
              <a:solidFill>
                <a:schemeClr val="accent2">
                  <a:lumMod val="50000"/>
                </a:schemeClr>
              </a:solidFill>
            </a:endParaRPr>
          </a:p>
          <a:p>
            <a:pPr lvl="1">
              <a:buNone/>
            </a:pPr>
            <a:endParaRPr lang="en-US" sz="1200" b="1" dirty="0">
              <a:solidFill>
                <a:schemeClr val="accent2">
                  <a:lumMod val="50000"/>
                </a:schemeClr>
              </a:solidFill>
            </a:endParaRPr>
          </a:p>
        </p:txBody>
      </p:sp>
      <p:sp>
        <p:nvSpPr>
          <p:cNvPr id="5" name="Date Placeholder 4"/>
          <p:cNvSpPr>
            <a:spLocks noGrp="1"/>
          </p:cNvSpPr>
          <p:nvPr>
            <p:ph type="dt" sz="half" idx="10"/>
          </p:nvPr>
        </p:nvSpPr>
        <p:spPr/>
        <p:txBody>
          <a:bodyPr/>
          <a:lstStyle/>
          <a:p>
            <a:pPr>
              <a:defRPr/>
            </a:pPr>
            <a:fld id="{E1BB5499-3825-4997-8A8A-46DA8ADB80BB}" type="datetime2">
              <a:rPr lang="en-US" smtClean="0"/>
              <a:pPr>
                <a:defRPr/>
              </a:pPr>
              <a:t>Friday, October 26, 2018</a:t>
            </a:fld>
            <a:endParaRPr lang="en-US" dirty="0"/>
          </a:p>
        </p:txBody>
      </p:sp>
      <p:sp>
        <p:nvSpPr>
          <p:cNvPr id="6" name="Footer Placeholder 5"/>
          <p:cNvSpPr>
            <a:spLocks noGrp="1"/>
          </p:cNvSpPr>
          <p:nvPr>
            <p:ph type="ftr" sz="quarter" idx="11"/>
          </p:nvPr>
        </p:nvSpPr>
        <p:spPr/>
        <p:txBody>
          <a:bodyPr/>
          <a:lstStyle/>
          <a:p>
            <a:pPr>
              <a:defRPr/>
            </a:pPr>
            <a:r>
              <a:rPr lang="en-US"/>
              <a:t>www.NRIipress.com</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90550"/>
          </a:xfrm>
        </p:spPr>
        <p:txBody>
          <a:bodyPr/>
          <a:lstStyle/>
          <a:p>
            <a:r>
              <a:rPr lang="en-US" sz="3000" b="1" dirty="0">
                <a:solidFill>
                  <a:schemeClr val="accent2">
                    <a:lumMod val="50000"/>
                  </a:schemeClr>
                </a:solidFill>
              </a:rPr>
              <a:t>Advertisement  (Reach NRIs through </a:t>
            </a:r>
            <a:r>
              <a:rPr lang="en-US" sz="3000" b="1" dirty="0" err="1">
                <a:solidFill>
                  <a:schemeClr val="accent2">
                    <a:lumMod val="50000"/>
                  </a:schemeClr>
                </a:solidFill>
              </a:rPr>
              <a:t>NRIPress</a:t>
            </a:r>
            <a:r>
              <a:rPr lang="en-US" sz="3000" b="1" dirty="0">
                <a:solidFill>
                  <a:schemeClr val="accent2">
                    <a:lumMod val="50000"/>
                  </a:schemeClr>
                </a:solidFill>
              </a:rPr>
              <a:t>)</a:t>
            </a:r>
            <a:endParaRPr lang="en-US" sz="3000" dirty="0"/>
          </a:p>
        </p:txBody>
      </p:sp>
      <p:sp>
        <p:nvSpPr>
          <p:cNvPr id="4" name="Espace réservé du contenu 2"/>
          <p:cNvSpPr>
            <a:spLocks noGrp="1"/>
          </p:cNvSpPr>
          <p:nvPr>
            <p:ph idx="1"/>
          </p:nvPr>
        </p:nvSpPr>
        <p:spPr>
          <a:xfrm>
            <a:off x="457200" y="1524000"/>
            <a:ext cx="8305800" cy="4800600"/>
          </a:xfrm>
        </p:spPr>
        <p:txBody>
          <a:bodyPr/>
          <a:lstStyle/>
          <a:p>
            <a:pPr lvl="1">
              <a:buNone/>
            </a:pPr>
            <a:r>
              <a:rPr lang="en-US" sz="1400" b="1" dirty="0">
                <a:solidFill>
                  <a:schemeClr val="accent2">
                    <a:lumMod val="50000"/>
                  </a:schemeClr>
                </a:solidFill>
              </a:rPr>
              <a:t>Why advertisement with </a:t>
            </a:r>
            <a:r>
              <a:rPr lang="en-US" sz="1400" b="1" dirty="0" err="1">
                <a:solidFill>
                  <a:schemeClr val="accent2">
                    <a:lumMod val="50000"/>
                  </a:schemeClr>
                </a:solidFill>
              </a:rPr>
              <a:t>NRIPress</a:t>
            </a:r>
            <a:r>
              <a:rPr lang="en-US" sz="1400" b="1" dirty="0">
                <a:solidFill>
                  <a:schemeClr val="accent2">
                    <a:lumMod val="50000"/>
                  </a:schemeClr>
                </a:solidFill>
              </a:rPr>
              <a:t>?</a:t>
            </a:r>
          </a:p>
          <a:p>
            <a:pPr lvl="1">
              <a:buNone/>
            </a:pPr>
            <a:r>
              <a:rPr lang="en-US" sz="1400" b="1" u="sng" dirty="0">
                <a:solidFill>
                  <a:schemeClr val="accent2">
                    <a:lumMod val="50000"/>
                  </a:schemeClr>
                </a:solidFill>
              </a:rPr>
              <a:t>Benefits  unlimited:</a:t>
            </a:r>
          </a:p>
          <a:p>
            <a:pPr lvl="1">
              <a:buFont typeface="Wingdings" pitchFamily="2" charset="2"/>
              <a:buChar char="Ø"/>
            </a:pPr>
            <a:r>
              <a:rPr lang="en-US" sz="1200" b="1" dirty="0" err="1">
                <a:solidFill>
                  <a:schemeClr val="accent2">
                    <a:lumMod val="50000"/>
                  </a:schemeClr>
                </a:solidFill>
              </a:rPr>
              <a:t>NRIPress’s</a:t>
            </a:r>
            <a:r>
              <a:rPr lang="en-US" sz="1200" b="1" dirty="0">
                <a:solidFill>
                  <a:schemeClr val="accent2">
                    <a:lumMod val="50000"/>
                  </a:schemeClr>
                </a:solidFill>
              </a:rPr>
              <a:t> Websites are one of the most effective and inexpensive ways to promote your products and services to NRIs worldwide</a:t>
            </a:r>
          </a:p>
          <a:p>
            <a:pPr lvl="1">
              <a:buFont typeface="Wingdings" pitchFamily="2" charset="2"/>
              <a:buChar char="Ø"/>
            </a:pPr>
            <a:endParaRPr lang="en-US" sz="1200" b="1" dirty="0">
              <a:solidFill>
                <a:schemeClr val="accent2">
                  <a:lumMod val="50000"/>
                </a:schemeClr>
              </a:solidFill>
            </a:endParaRPr>
          </a:p>
          <a:p>
            <a:pPr lvl="1">
              <a:buFont typeface="Wingdings" pitchFamily="2" charset="2"/>
              <a:buChar char="Ø"/>
            </a:pPr>
            <a:r>
              <a:rPr lang="en-US" sz="1200" b="1" dirty="0">
                <a:solidFill>
                  <a:schemeClr val="accent2">
                    <a:lumMod val="50000"/>
                  </a:schemeClr>
                </a:solidFill>
              </a:rPr>
              <a:t>Business can reach millions of NRI readers in NRI community local and worldwide. Our readers are increasing 20-25% every year.</a:t>
            </a:r>
          </a:p>
          <a:p>
            <a:pPr lvl="1">
              <a:buFont typeface="Wingdings" pitchFamily="2" charset="2"/>
              <a:buChar char="Ø"/>
            </a:pPr>
            <a:endParaRPr lang="en-US" sz="1200" b="1" dirty="0">
              <a:solidFill>
                <a:schemeClr val="accent2">
                  <a:lumMod val="50000"/>
                </a:schemeClr>
              </a:solidFill>
            </a:endParaRPr>
          </a:p>
          <a:p>
            <a:pPr lvl="1">
              <a:buFont typeface="Wingdings" pitchFamily="2" charset="2"/>
              <a:buChar char="Ø"/>
            </a:pPr>
            <a:r>
              <a:rPr lang="en-US" sz="1200" b="1" dirty="0">
                <a:solidFill>
                  <a:schemeClr val="accent2">
                    <a:lumMod val="50000"/>
                  </a:schemeClr>
                </a:solidFill>
              </a:rPr>
              <a:t>You can target customers in our NRI community:</a:t>
            </a:r>
          </a:p>
          <a:p>
            <a:pPr lvl="2">
              <a:buNone/>
            </a:pPr>
            <a:r>
              <a:rPr lang="en-US" sz="1200" b="1" dirty="0">
                <a:solidFill>
                  <a:schemeClr val="accent2">
                    <a:lumMod val="50000"/>
                  </a:schemeClr>
                </a:solidFill>
              </a:rPr>
              <a:t>We will customize your e-mail addresses.</a:t>
            </a:r>
          </a:p>
          <a:p>
            <a:pPr lvl="2">
              <a:buNone/>
            </a:pPr>
            <a:endParaRPr lang="en-US" sz="1200" b="1" dirty="0">
              <a:solidFill>
                <a:schemeClr val="accent2">
                  <a:lumMod val="50000"/>
                </a:schemeClr>
              </a:solidFill>
            </a:endParaRPr>
          </a:p>
          <a:p>
            <a:pPr lvl="1">
              <a:buFont typeface="Wingdings" pitchFamily="2" charset="2"/>
              <a:buChar char="Ø"/>
            </a:pPr>
            <a:r>
              <a:rPr lang="en-US" sz="1200" b="1" dirty="0">
                <a:solidFill>
                  <a:schemeClr val="accent2">
                    <a:lumMod val="50000"/>
                  </a:schemeClr>
                </a:solidFill>
              </a:rPr>
              <a:t>Build a NRI Global Network of Success</a:t>
            </a:r>
          </a:p>
          <a:p>
            <a:pPr lvl="2">
              <a:buNone/>
            </a:pPr>
            <a:r>
              <a:rPr lang="en-US" sz="1200" b="1" dirty="0">
                <a:solidFill>
                  <a:schemeClr val="accent2">
                    <a:lumMod val="50000"/>
                  </a:schemeClr>
                </a:solidFill>
              </a:rPr>
              <a:t>Develop valuable contacts all over the world. As a partner with our NRI global marketing team, you will associate with NRI professionals, and businesses. </a:t>
            </a:r>
          </a:p>
          <a:p>
            <a:pPr lvl="2">
              <a:buNone/>
            </a:pPr>
            <a:r>
              <a:rPr lang="en-US" sz="1200" b="1" dirty="0">
                <a:solidFill>
                  <a:schemeClr val="accent2">
                    <a:lumMod val="50000"/>
                  </a:schemeClr>
                </a:solidFill>
              </a:rPr>
              <a:t>Ex: </a:t>
            </a:r>
            <a:r>
              <a:rPr lang="en-US" sz="1200" b="1" dirty="0" err="1">
                <a:solidFill>
                  <a:schemeClr val="accent2">
                    <a:lumMod val="50000"/>
                  </a:schemeClr>
                </a:solidFill>
              </a:rPr>
              <a:t>NRIPress</a:t>
            </a:r>
            <a:r>
              <a:rPr lang="en-US" sz="1200" b="1" dirty="0">
                <a:solidFill>
                  <a:schemeClr val="accent2">
                    <a:lumMod val="50000"/>
                  </a:schemeClr>
                </a:solidFill>
              </a:rPr>
              <a:t> has 30 web sites (www.NRIaccountants.com, NRIrealtors.com....so on) and 4 member sponsored each web site= 140 members in big cities like New York or Toronto. These members or associates will give business each other or refer each other.</a:t>
            </a:r>
          </a:p>
          <a:p>
            <a:pPr lvl="1">
              <a:buFont typeface="Wingdings" pitchFamily="2" charset="2"/>
              <a:buChar char="Ø"/>
            </a:pPr>
            <a:endParaRPr lang="en-US" sz="1200" b="1" dirty="0">
              <a:solidFill>
                <a:schemeClr val="accent2">
                  <a:lumMod val="50000"/>
                </a:schemeClr>
              </a:solidFill>
            </a:endParaRPr>
          </a:p>
          <a:p>
            <a:pPr lvl="1">
              <a:buFont typeface="Wingdings" pitchFamily="2" charset="2"/>
              <a:buChar char="Ø"/>
            </a:pPr>
            <a:r>
              <a:rPr lang="en-US" sz="1200" b="1" dirty="0">
                <a:solidFill>
                  <a:schemeClr val="accent2">
                    <a:lumMod val="50000"/>
                  </a:schemeClr>
                </a:solidFill>
              </a:rPr>
              <a:t>News Papers Advertisement cost can be reduced up to 70%.</a:t>
            </a:r>
          </a:p>
          <a:p>
            <a:pPr lvl="2">
              <a:buNone/>
            </a:pPr>
            <a:r>
              <a:rPr lang="en-US" sz="1200" b="1" dirty="0">
                <a:solidFill>
                  <a:schemeClr val="accent2">
                    <a:lumMod val="50000"/>
                  </a:schemeClr>
                </a:solidFill>
              </a:rPr>
              <a:t>Ex: Through NRIRealtors.com, all  associate realtors can be networked and get one advertisement for all agents in low cost.</a:t>
            </a:r>
          </a:p>
          <a:p>
            <a:pPr lvl="2">
              <a:buNone/>
            </a:pPr>
            <a:endParaRPr lang="en-US" sz="1200" b="1" dirty="0">
              <a:solidFill>
                <a:schemeClr val="accent2">
                  <a:lumMod val="50000"/>
                </a:schemeClr>
              </a:solidFill>
            </a:endParaRPr>
          </a:p>
        </p:txBody>
      </p:sp>
      <p:sp>
        <p:nvSpPr>
          <p:cNvPr id="5" name="Date Placeholder 4"/>
          <p:cNvSpPr>
            <a:spLocks noGrp="1"/>
          </p:cNvSpPr>
          <p:nvPr>
            <p:ph type="dt" sz="half" idx="10"/>
          </p:nvPr>
        </p:nvSpPr>
        <p:spPr/>
        <p:txBody>
          <a:bodyPr/>
          <a:lstStyle/>
          <a:p>
            <a:pPr>
              <a:defRPr/>
            </a:pPr>
            <a:fld id="{A7E79B72-0791-415E-AF20-28C14D1611A5}" type="datetime2">
              <a:rPr lang="en-US" smtClean="0"/>
              <a:pPr>
                <a:defRPr/>
              </a:pPr>
              <a:t>Friday, October 26, 2018</a:t>
            </a:fld>
            <a:endParaRPr lang="en-US" dirty="0"/>
          </a:p>
        </p:txBody>
      </p:sp>
      <p:sp>
        <p:nvSpPr>
          <p:cNvPr id="6" name="Footer Placeholder 5"/>
          <p:cNvSpPr>
            <a:spLocks noGrp="1"/>
          </p:cNvSpPr>
          <p:nvPr>
            <p:ph type="ftr" sz="quarter" idx="11"/>
          </p:nvPr>
        </p:nvSpPr>
        <p:spPr/>
        <p:txBody>
          <a:bodyPr/>
          <a:lstStyle/>
          <a:p>
            <a:pPr>
              <a:defRPr/>
            </a:pPr>
            <a:r>
              <a:rPr lang="en-US"/>
              <a:t>www.NRIipress.com</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90550"/>
          </a:xfrm>
        </p:spPr>
        <p:txBody>
          <a:bodyPr/>
          <a:lstStyle/>
          <a:p>
            <a:r>
              <a:rPr lang="en-US" sz="3000" b="1" dirty="0">
                <a:solidFill>
                  <a:schemeClr val="accent2">
                    <a:lumMod val="50000"/>
                  </a:schemeClr>
                </a:solidFill>
              </a:rPr>
              <a:t>Advertisement  (Reach NRI through </a:t>
            </a:r>
            <a:r>
              <a:rPr lang="en-US" sz="3000" b="1" dirty="0" err="1">
                <a:solidFill>
                  <a:schemeClr val="accent2">
                    <a:lumMod val="50000"/>
                  </a:schemeClr>
                </a:solidFill>
              </a:rPr>
              <a:t>NRIPress</a:t>
            </a:r>
            <a:r>
              <a:rPr lang="en-US" sz="3000" b="1" dirty="0">
                <a:solidFill>
                  <a:schemeClr val="accent2">
                    <a:lumMod val="50000"/>
                  </a:schemeClr>
                </a:solidFill>
              </a:rPr>
              <a:t>)</a:t>
            </a:r>
            <a:endParaRPr lang="en-US" sz="3000" dirty="0"/>
          </a:p>
        </p:txBody>
      </p:sp>
      <p:sp>
        <p:nvSpPr>
          <p:cNvPr id="4" name="Espace réservé du contenu 2"/>
          <p:cNvSpPr>
            <a:spLocks noGrp="1"/>
          </p:cNvSpPr>
          <p:nvPr>
            <p:ph idx="1"/>
          </p:nvPr>
        </p:nvSpPr>
        <p:spPr>
          <a:xfrm>
            <a:off x="457200" y="1600200"/>
            <a:ext cx="8305800" cy="4800600"/>
          </a:xfrm>
        </p:spPr>
        <p:txBody>
          <a:bodyPr/>
          <a:lstStyle/>
          <a:p>
            <a:pPr lvl="1">
              <a:buNone/>
            </a:pPr>
            <a:r>
              <a:rPr lang="en-US" sz="1400" b="1" dirty="0">
                <a:solidFill>
                  <a:schemeClr val="accent2">
                    <a:lumMod val="50000"/>
                  </a:schemeClr>
                </a:solidFill>
              </a:rPr>
              <a:t>Why advertisement with </a:t>
            </a:r>
            <a:r>
              <a:rPr lang="en-US" sz="1400" b="1" dirty="0" err="1">
                <a:solidFill>
                  <a:schemeClr val="accent2">
                    <a:lumMod val="50000"/>
                  </a:schemeClr>
                </a:solidFill>
              </a:rPr>
              <a:t>NRIPress</a:t>
            </a:r>
            <a:r>
              <a:rPr lang="en-US" sz="1400" b="1" dirty="0">
                <a:solidFill>
                  <a:schemeClr val="accent2">
                    <a:lumMod val="50000"/>
                  </a:schemeClr>
                </a:solidFill>
              </a:rPr>
              <a:t> (Continue…):</a:t>
            </a:r>
          </a:p>
          <a:p>
            <a:pPr lvl="1">
              <a:buNone/>
            </a:pPr>
            <a:endParaRPr lang="en-US" sz="1200" b="1" dirty="0">
              <a:solidFill>
                <a:schemeClr val="accent2">
                  <a:lumMod val="50000"/>
                </a:schemeClr>
              </a:solidFill>
            </a:endParaRPr>
          </a:p>
          <a:p>
            <a:pPr lvl="1">
              <a:buFont typeface="Wingdings" pitchFamily="2" charset="2"/>
              <a:buChar char="Ø"/>
            </a:pPr>
            <a:r>
              <a:rPr lang="en-US" sz="1200" b="1" dirty="0">
                <a:solidFill>
                  <a:schemeClr val="accent2">
                    <a:lumMod val="50000"/>
                  </a:schemeClr>
                </a:solidFill>
              </a:rPr>
              <a:t>Website Promotion:</a:t>
            </a:r>
          </a:p>
          <a:p>
            <a:pPr lvl="2">
              <a:buNone/>
            </a:pPr>
            <a:r>
              <a:rPr lang="en-US" sz="1200" b="1" dirty="0" err="1">
                <a:solidFill>
                  <a:schemeClr val="accent2">
                    <a:lumMod val="50000"/>
                  </a:schemeClr>
                </a:solidFill>
              </a:rPr>
              <a:t>NRIPress</a:t>
            </a:r>
            <a:r>
              <a:rPr lang="en-US" sz="1200" b="1" dirty="0">
                <a:solidFill>
                  <a:schemeClr val="accent2">
                    <a:lumMod val="50000"/>
                  </a:schemeClr>
                </a:solidFill>
              </a:rPr>
              <a:t> can help you make of your Web Site as a link from </a:t>
            </a:r>
            <a:r>
              <a:rPr lang="en-US" sz="1200" b="1" dirty="0" err="1">
                <a:solidFill>
                  <a:schemeClr val="accent2">
                    <a:lumMod val="50000"/>
                  </a:schemeClr>
                </a:solidFill>
              </a:rPr>
              <a:t>NRIPress</a:t>
            </a:r>
            <a:r>
              <a:rPr lang="en-US" sz="1200" b="1" dirty="0">
                <a:solidFill>
                  <a:schemeClr val="accent2">
                    <a:lumMod val="50000"/>
                  </a:schemeClr>
                </a:solidFill>
              </a:rPr>
              <a:t>’ websites, which will get you more business opportunities.</a:t>
            </a:r>
          </a:p>
          <a:p>
            <a:pPr lvl="1">
              <a:buFont typeface="Wingdings" pitchFamily="2" charset="2"/>
              <a:buChar char="Ø"/>
            </a:pPr>
            <a:endParaRPr lang="en-US" sz="1200" b="1" dirty="0">
              <a:solidFill>
                <a:schemeClr val="accent2">
                  <a:lumMod val="50000"/>
                </a:schemeClr>
              </a:solidFill>
            </a:endParaRPr>
          </a:p>
          <a:p>
            <a:pPr lvl="1">
              <a:buFont typeface="Wingdings" pitchFamily="2" charset="2"/>
              <a:buChar char="Ø"/>
            </a:pPr>
            <a:r>
              <a:rPr lang="en-US" sz="1200" b="1" dirty="0">
                <a:solidFill>
                  <a:schemeClr val="accent2">
                    <a:lumMod val="50000"/>
                  </a:schemeClr>
                </a:solidFill>
              </a:rPr>
              <a:t>A Family Business with Tax and Inheritance Benefits. </a:t>
            </a:r>
          </a:p>
          <a:p>
            <a:pPr lvl="2">
              <a:buNone/>
            </a:pPr>
            <a:r>
              <a:rPr lang="en-US" sz="1200" b="1" dirty="0">
                <a:solidFill>
                  <a:schemeClr val="accent2">
                    <a:lumMod val="50000"/>
                  </a:schemeClr>
                </a:solidFill>
              </a:rPr>
              <a:t>Your family can work with you . Allowing you tax deductions on help from your children and plus deductions for travel, publications, seminars, gas, phone, electricity bills, etc. Save money.</a:t>
            </a:r>
          </a:p>
          <a:p>
            <a:pPr lvl="2">
              <a:buNone/>
            </a:pPr>
            <a:endParaRPr lang="en-US" sz="1200" b="1" dirty="0">
              <a:solidFill>
                <a:schemeClr val="accent2">
                  <a:lumMod val="50000"/>
                </a:schemeClr>
              </a:solidFill>
            </a:endParaRPr>
          </a:p>
          <a:p>
            <a:pPr lvl="1">
              <a:buFont typeface="Wingdings" pitchFamily="2" charset="2"/>
              <a:buChar char="Ø"/>
            </a:pPr>
            <a:r>
              <a:rPr lang="en-US" sz="1200" b="1" dirty="0">
                <a:solidFill>
                  <a:schemeClr val="accent2">
                    <a:lumMod val="50000"/>
                  </a:schemeClr>
                </a:solidFill>
              </a:rPr>
              <a:t>Tap the Exploding NRI Global Market of the Internet. </a:t>
            </a:r>
          </a:p>
          <a:p>
            <a:pPr lvl="2">
              <a:buNone/>
            </a:pPr>
            <a:r>
              <a:rPr lang="en-US" sz="1200" b="1" dirty="0">
                <a:solidFill>
                  <a:schemeClr val="accent2">
                    <a:lumMod val="50000"/>
                  </a:schemeClr>
                </a:solidFill>
              </a:rPr>
              <a:t>The Internet is global Worldwide and exploding. USA TODAY recently reported that over 170,000 new people are getting online every 24 hours. Many smart business people are becoming millionaires on the Internet. And this is just the beginning!</a:t>
            </a:r>
          </a:p>
          <a:p>
            <a:pPr lvl="1">
              <a:buNone/>
            </a:pPr>
            <a:endParaRPr lang="en-US" sz="1200" b="1" dirty="0">
              <a:solidFill>
                <a:schemeClr val="accent2">
                  <a:lumMod val="50000"/>
                </a:schemeClr>
              </a:solidFill>
            </a:endParaRPr>
          </a:p>
          <a:p>
            <a:pPr lvl="1">
              <a:buFont typeface="Wingdings" pitchFamily="2" charset="2"/>
              <a:buChar char="Ø"/>
            </a:pPr>
            <a:r>
              <a:rPr lang="en-US" sz="1200" b="1" dirty="0">
                <a:solidFill>
                  <a:schemeClr val="accent2">
                    <a:lumMod val="50000"/>
                  </a:schemeClr>
                </a:solidFill>
              </a:rPr>
              <a:t>The Lowest Cost Way to Earn Income Online.</a:t>
            </a:r>
          </a:p>
          <a:p>
            <a:pPr lvl="2">
              <a:buNone/>
            </a:pPr>
            <a:r>
              <a:rPr lang="en-US" sz="1200" b="1" dirty="0">
                <a:solidFill>
                  <a:schemeClr val="accent2">
                    <a:lumMod val="50000"/>
                  </a:schemeClr>
                </a:solidFill>
              </a:rPr>
              <a:t>Thanks to the Internet, your business expenses are minimal. You can contact millions on the Internet via e-mail, search engines, directories, free ads, etc.</a:t>
            </a:r>
          </a:p>
        </p:txBody>
      </p:sp>
      <p:sp>
        <p:nvSpPr>
          <p:cNvPr id="5" name="Date Placeholder 4"/>
          <p:cNvSpPr>
            <a:spLocks noGrp="1"/>
          </p:cNvSpPr>
          <p:nvPr>
            <p:ph type="dt" sz="half" idx="10"/>
          </p:nvPr>
        </p:nvSpPr>
        <p:spPr/>
        <p:txBody>
          <a:bodyPr/>
          <a:lstStyle/>
          <a:p>
            <a:pPr>
              <a:defRPr/>
            </a:pPr>
            <a:fld id="{2A34DCB0-8136-45E5-B61D-CA080388DA72}" type="datetime2">
              <a:rPr lang="en-US" smtClean="0"/>
              <a:pPr>
                <a:defRPr/>
              </a:pPr>
              <a:t>Friday, October 26, 2018</a:t>
            </a:fld>
            <a:endParaRPr lang="en-US" dirty="0"/>
          </a:p>
        </p:txBody>
      </p:sp>
      <p:sp>
        <p:nvSpPr>
          <p:cNvPr id="6" name="Footer Placeholder 5"/>
          <p:cNvSpPr>
            <a:spLocks noGrp="1"/>
          </p:cNvSpPr>
          <p:nvPr>
            <p:ph type="ftr" sz="quarter" idx="11"/>
          </p:nvPr>
        </p:nvSpPr>
        <p:spPr/>
        <p:txBody>
          <a:bodyPr/>
          <a:lstStyle/>
          <a:p>
            <a:pPr>
              <a:defRPr/>
            </a:pPr>
            <a:r>
              <a:rPr lang="en-US"/>
              <a:t>www.NRIipress.com</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p:spPr>
        <p:txBody>
          <a:bodyPr/>
          <a:lstStyle/>
          <a:p>
            <a:r>
              <a:rPr lang="en-US" sz="3400" b="1" dirty="0">
                <a:solidFill>
                  <a:schemeClr val="accent2">
                    <a:lumMod val="50000"/>
                  </a:schemeClr>
                </a:solidFill>
              </a:rPr>
              <a:t>Our Advisors</a:t>
            </a:r>
            <a:endParaRPr lang="en-US" sz="3400" dirty="0"/>
          </a:p>
        </p:txBody>
      </p:sp>
      <p:sp>
        <p:nvSpPr>
          <p:cNvPr id="4" name="Espace réservé du contenu 2"/>
          <p:cNvSpPr>
            <a:spLocks noGrp="1"/>
          </p:cNvSpPr>
          <p:nvPr>
            <p:ph idx="1"/>
          </p:nvPr>
        </p:nvSpPr>
        <p:spPr>
          <a:xfrm>
            <a:off x="457200" y="1828800"/>
            <a:ext cx="8229600" cy="4429125"/>
          </a:xfrm>
        </p:spPr>
        <p:txBody>
          <a:bodyPr/>
          <a:lstStyle/>
          <a:p>
            <a:pPr>
              <a:buNone/>
            </a:pPr>
            <a:endParaRPr lang="en-US" sz="1200" b="1" u="sng" dirty="0">
              <a:solidFill>
                <a:schemeClr val="accent2">
                  <a:lumMod val="50000"/>
                </a:schemeClr>
              </a:solidFill>
            </a:endParaRPr>
          </a:p>
          <a:p>
            <a:pPr>
              <a:buNone/>
            </a:pPr>
            <a:r>
              <a:rPr lang="en-US" sz="1200" b="1" u="sng" dirty="0">
                <a:solidFill>
                  <a:schemeClr val="accent2">
                    <a:lumMod val="50000"/>
                  </a:schemeClr>
                </a:solidFill>
              </a:rPr>
              <a:t>Worldwide Advisors List</a:t>
            </a:r>
            <a:r>
              <a:rPr lang="en-US" sz="1200" b="1" dirty="0">
                <a:solidFill>
                  <a:schemeClr val="accent2">
                    <a:lumMod val="50000"/>
                  </a:schemeClr>
                </a:solidFill>
              </a:rPr>
              <a:t>  (Most of whom are shareholders)</a:t>
            </a:r>
          </a:p>
          <a:p>
            <a:pPr>
              <a:buNone/>
            </a:pPr>
            <a:endParaRPr lang="en-US" sz="1200" b="1" dirty="0">
              <a:solidFill>
                <a:schemeClr val="accent2">
                  <a:lumMod val="50000"/>
                </a:schemeClr>
              </a:solidFill>
            </a:endParaRPr>
          </a:p>
          <a:p>
            <a:pPr>
              <a:buNone/>
            </a:pPr>
            <a:r>
              <a:rPr lang="en-US" sz="1200" b="1" dirty="0">
                <a:solidFill>
                  <a:schemeClr val="accent2">
                    <a:lumMod val="50000"/>
                  </a:schemeClr>
                </a:solidFill>
              </a:rPr>
              <a:t> 1. Mr. </a:t>
            </a:r>
            <a:r>
              <a:rPr lang="en-US" sz="1200" b="1" dirty="0" err="1">
                <a:solidFill>
                  <a:schemeClr val="accent2">
                    <a:lumMod val="50000"/>
                  </a:schemeClr>
                </a:solidFill>
              </a:rPr>
              <a:t>Uka</a:t>
            </a:r>
            <a:r>
              <a:rPr lang="en-US" sz="1200" b="1" dirty="0">
                <a:solidFill>
                  <a:schemeClr val="accent2">
                    <a:lumMod val="50000"/>
                  </a:schemeClr>
                </a:solidFill>
              </a:rPr>
              <a:t> </a:t>
            </a:r>
            <a:r>
              <a:rPr lang="en-US" sz="1200" b="1" dirty="0" err="1">
                <a:solidFill>
                  <a:schemeClr val="accent2">
                    <a:lumMod val="50000"/>
                  </a:schemeClr>
                </a:solidFill>
              </a:rPr>
              <a:t>Solanki</a:t>
            </a:r>
            <a:r>
              <a:rPr lang="en-US" sz="1200" b="1" dirty="0">
                <a:solidFill>
                  <a:schemeClr val="accent2">
                    <a:lumMod val="50000"/>
                  </a:schemeClr>
                </a:solidFill>
              </a:rPr>
              <a:t>, Engineer, and a very Successful Entrepreneur, owns 17 stores with revenue of approximately 100 Million per year. </a:t>
            </a:r>
          </a:p>
          <a:p>
            <a:pPr>
              <a:buNone/>
            </a:pPr>
            <a:r>
              <a:rPr lang="en-US" sz="1200" b="1" dirty="0">
                <a:solidFill>
                  <a:schemeClr val="accent2">
                    <a:lumMod val="50000"/>
                  </a:schemeClr>
                </a:solidFill>
              </a:rPr>
              <a:t>2. Mr. </a:t>
            </a:r>
            <a:r>
              <a:rPr lang="en-US" sz="1200" b="1" dirty="0" err="1">
                <a:solidFill>
                  <a:schemeClr val="accent2">
                    <a:lumMod val="50000"/>
                  </a:schemeClr>
                </a:solidFill>
              </a:rPr>
              <a:t>Inder</a:t>
            </a:r>
            <a:r>
              <a:rPr lang="en-US" sz="1200" b="1" dirty="0">
                <a:solidFill>
                  <a:schemeClr val="accent2">
                    <a:lumMod val="50000"/>
                  </a:schemeClr>
                </a:solidFill>
              </a:rPr>
              <a:t> Singh, </a:t>
            </a:r>
            <a:r>
              <a:rPr lang="en-US" sz="1200" b="1" dirty="0" err="1">
                <a:solidFill>
                  <a:schemeClr val="accent2">
                    <a:lumMod val="50000"/>
                  </a:schemeClr>
                </a:solidFill>
              </a:rPr>
              <a:t>Gopio</a:t>
            </a:r>
            <a:r>
              <a:rPr lang="en-US" sz="1200" b="1" dirty="0">
                <a:solidFill>
                  <a:schemeClr val="accent2">
                    <a:lumMod val="50000"/>
                  </a:schemeClr>
                </a:solidFill>
              </a:rPr>
              <a:t> Chairman, Founder of many organizations, and very well connected worldwide through community services.</a:t>
            </a:r>
          </a:p>
          <a:p>
            <a:pPr>
              <a:buNone/>
            </a:pPr>
            <a:r>
              <a:rPr lang="en-US" sz="1200" b="1" dirty="0">
                <a:solidFill>
                  <a:schemeClr val="accent2">
                    <a:lumMod val="50000"/>
                  </a:schemeClr>
                </a:solidFill>
              </a:rPr>
              <a:t>3. Mr. </a:t>
            </a:r>
            <a:r>
              <a:rPr lang="en-US" sz="1200" b="1" dirty="0" err="1">
                <a:solidFill>
                  <a:schemeClr val="accent2">
                    <a:lumMod val="50000"/>
                  </a:schemeClr>
                </a:solidFill>
              </a:rPr>
              <a:t>Harbhajan</a:t>
            </a:r>
            <a:r>
              <a:rPr lang="en-US" sz="1200" b="1" dirty="0">
                <a:solidFill>
                  <a:schemeClr val="accent2">
                    <a:lumMod val="50000"/>
                  </a:schemeClr>
                </a:solidFill>
              </a:rPr>
              <a:t> </a:t>
            </a:r>
            <a:r>
              <a:rPr lang="en-US" sz="1200" b="1" dirty="0" err="1">
                <a:solidFill>
                  <a:schemeClr val="accent2">
                    <a:lumMod val="50000"/>
                  </a:schemeClr>
                </a:solidFill>
              </a:rPr>
              <a:t>Samra</a:t>
            </a:r>
            <a:r>
              <a:rPr lang="en-US" sz="1200" b="1" dirty="0">
                <a:solidFill>
                  <a:schemeClr val="accent2">
                    <a:lumMod val="50000"/>
                  </a:schemeClr>
                </a:solidFill>
              </a:rPr>
              <a:t>, MS in Economics, Entrepreneur, running big farms and is commonly known as “OKRA KING”.</a:t>
            </a:r>
          </a:p>
          <a:p>
            <a:pPr>
              <a:buNone/>
            </a:pPr>
            <a:r>
              <a:rPr lang="en-US" sz="1200" b="1" dirty="0">
                <a:solidFill>
                  <a:schemeClr val="accent2">
                    <a:lumMod val="50000"/>
                  </a:schemeClr>
                </a:solidFill>
              </a:rPr>
              <a:t>4. Dr. </a:t>
            </a:r>
            <a:r>
              <a:rPr lang="en-US" sz="1200" b="1" dirty="0" err="1">
                <a:solidFill>
                  <a:schemeClr val="accent2">
                    <a:lumMod val="50000"/>
                  </a:schemeClr>
                </a:solidFill>
              </a:rPr>
              <a:t>Sukhminder</a:t>
            </a:r>
            <a:r>
              <a:rPr lang="en-US" sz="1200" b="1" dirty="0">
                <a:solidFill>
                  <a:schemeClr val="accent2">
                    <a:lumMod val="50000"/>
                  </a:schemeClr>
                </a:solidFill>
              </a:rPr>
              <a:t> Singh, PhD in Civil Engineering, well known Professor and involved in community Services.</a:t>
            </a:r>
          </a:p>
          <a:p>
            <a:pPr>
              <a:buNone/>
            </a:pPr>
            <a:r>
              <a:rPr lang="en-US" sz="1200" b="1" dirty="0">
                <a:solidFill>
                  <a:schemeClr val="accent2">
                    <a:lumMod val="50000"/>
                  </a:schemeClr>
                </a:solidFill>
              </a:rPr>
              <a:t>5. Mr. A. </a:t>
            </a:r>
            <a:r>
              <a:rPr lang="en-US" sz="1200" b="1" dirty="0" err="1">
                <a:solidFill>
                  <a:schemeClr val="accent2">
                    <a:lumMod val="50000"/>
                  </a:schemeClr>
                </a:solidFill>
              </a:rPr>
              <a:t>Monga</a:t>
            </a:r>
            <a:r>
              <a:rPr lang="en-US" sz="1200" b="1" dirty="0">
                <a:solidFill>
                  <a:schemeClr val="accent2">
                    <a:lumMod val="50000"/>
                  </a:schemeClr>
                </a:solidFill>
              </a:rPr>
              <a:t>, King of Perfume Business, with annual revenue of approximately 50 Million in the US. He also runs charity events in India (100 </a:t>
            </a:r>
            <a:r>
              <a:rPr lang="en-US" sz="1200" b="1" dirty="0" err="1">
                <a:solidFill>
                  <a:schemeClr val="accent2">
                    <a:lumMod val="50000"/>
                  </a:schemeClr>
                </a:solidFill>
              </a:rPr>
              <a:t>Crores</a:t>
            </a:r>
            <a:r>
              <a:rPr lang="en-US" sz="1200" b="1" dirty="0">
                <a:solidFill>
                  <a:schemeClr val="accent2">
                    <a:lumMod val="50000"/>
                  </a:schemeClr>
                </a:solidFill>
              </a:rPr>
              <a:t>). He is also very well connected with Politics and News Media.</a:t>
            </a:r>
          </a:p>
          <a:p>
            <a:pPr>
              <a:buNone/>
            </a:pPr>
            <a:r>
              <a:rPr lang="en-US" sz="1200" b="1" dirty="0">
                <a:solidFill>
                  <a:schemeClr val="accent2">
                    <a:lumMod val="50000"/>
                  </a:schemeClr>
                </a:solidFill>
              </a:rPr>
              <a:t>6. Mrs. B. </a:t>
            </a:r>
            <a:r>
              <a:rPr lang="en-US" sz="1200" b="1" dirty="0" err="1">
                <a:solidFill>
                  <a:schemeClr val="accent2">
                    <a:lumMod val="50000"/>
                  </a:schemeClr>
                </a:solidFill>
              </a:rPr>
              <a:t>Toor</a:t>
            </a:r>
            <a:r>
              <a:rPr lang="en-US" sz="1200" b="1" dirty="0">
                <a:solidFill>
                  <a:schemeClr val="accent2">
                    <a:lumMod val="50000"/>
                  </a:schemeClr>
                </a:solidFill>
              </a:rPr>
              <a:t>, MA, Columnist/Entrepreneur.</a:t>
            </a:r>
          </a:p>
          <a:p>
            <a:pPr>
              <a:buNone/>
            </a:pPr>
            <a:r>
              <a:rPr lang="en-US" sz="1200" b="1" dirty="0">
                <a:solidFill>
                  <a:schemeClr val="accent2">
                    <a:lumMod val="50000"/>
                  </a:schemeClr>
                </a:solidFill>
              </a:rPr>
              <a:t>7.Bhullar Brothers: Entrepreneurs</a:t>
            </a:r>
          </a:p>
          <a:p>
            <a:pPr>
              <a:buNone/>
            </a:pPr>
            <a:r>
              <a:rPr lang="en-US" sz="1200" b="1" dirty="0">
                <a:solidFill>
                  <a:schemeClr val="accent2">
                    <a:lumMod val="50000"/>
                  </a:schemeClr>
                </a:solidFill>
              </a:rPr>
              <a:t>8. Mr. </a:t>
            </a:r>
            <a:r>
              <a:rPr lang="en-US" sz="1200" b="1" dirty="0" err="1">
                <a:solidFill>
                  <a:schemeClr val="accent2">
                    <a:lumMod val="50000"/>
                  </a:schemeClr>
                </a:solidFill>
              </a:rPr>
              <a:t>Mukherjee</a:t>
            </a:r>
            <a:r>
              <a:rPr lang="en-US" sz="1200" b="1" dirty="0">
                <a:solidFill>
                  <a:schemeClr val="accent2">
                    <a:lumMod val="50000"/>
                  </a:schemeClr>
                </a:solidFill>
              </a:rPr>
              <a:t>, IPS (ret), Calcutta, Our Founder’s good friend and runs Charities. His son is a Top Scientist, IT and Servers in USA.</a:t>
            </a:r>
          </a:p>
          <a:p>
            <a:pPr>
              <a:buNone/>
            </a:pPr>
            <a:r>
              <a:rPr lang="en-US" sz="1200" b="1" dirty="0">
                <a:solidFill>
                  <a:schemeClr val="accent2">
                    <a:lumMod val="50000"/>
                  </a:schemeClr>
                </a:solidFill>
              </a:rPr>
              <a:t>9. Mr. N. Rattan, IAS (ret.) Punjab, India, past 35 years of acquaintance. </a:t>
            </a:r>
          </a:p>
          <a:p>
            <a:pPr>
              <a:buNone/>
            </a:pPr>
            <a:r>
              <a:rPr lang="en-US" sz="1200" b="1" dirty="0">
                <a:solidFill>
                  <a:schemeClr val="accent2">
                    <a:lumMod val="50000"/>
                  </a:schemeClr>
                </a:solidFill>
              </a:rPr>
              <a:t>10. Mr. S. </a:t>
            </a:r>
            <a:r>
              <a:rPr lang="en-US" sz="1200" b="1" dirty="0" err="1">
                <a:solidFill>
                  <a:schemeClr val="accent2">
                    <a:lumMod val="50000"/>
                  </a:schemeClr>
                </a:solidFill>
              </a:rPr>
              <a:t>Agarwal</a:t>
            </a:r>
            <a:r>
              <a:rPr lang="en-US" sz="1200" b="1" dirty="0">
                <a:solidFill>
                  <a:schemeClr val="accent2">
                    <a:lumMod val="50000"/>
                  </a:schemeClr>
                </a:solidFill>
              </a:rPr>
              <a:t>, IT Administrator for WORLDWIDE operations.</a:t>
            </a:r>
          </a:p>
          <a:p>
            <a:pPr>
              <a:buNone/>
            </a:pPr>
            <a:r>
              <a:rPr lang="en-US" sz="1200" b="1" dirty="0">
                <a:solidFill>
                  <a:schemeClr val="accent2">
                    <a:lumMod val="50000"/>
                  </a:schemeClr>
                </a:solidFill>
              </a:rPr>
              <a:t>11. </a:t>
            </a:r>
            <a:r>
              <a:rPr lang="en-US" sz="1200" b="1" dirty="0" err="1">
                <a:solidFill>
                  <a:schemeClr val="accent2">
                    <a:lumMod val="50000"/>
                  </a:schemeClr>
                </a:solidFill>
              </a:rPr>
              <a:t>Tanu</a:t>
            </a:r>
            <a:r>
              <a:rPr lang="en-US" sz="1200" b="1" dirty="0">
                <a:solidFill>
                  <a:schemeClr val="accent2">
                    <a:lumMod val="50000"/>
                  </a:schemeClr>
                </a:solidFill>
              </a:rPr>
              <a:t> Singh, IT professional, India, (with staff of 15 people).</a:t>
            </a:r>
          </a:p>
        </p:txBody>
      </p:sp>
      <p:sp>
        <p:nvSpPr>
          <p:cNvPr id="5" name="Date Placeholder 4"/>
          <p:cNvSpPr>
            <a:spLocks noGrp="1"/>
          </p:cNvSpPr>
          <p:nvPr>
            <p:ph type="dt" sz="half" idx="10"/>
          </p:nvPr>
        </p:nvSpPr>
        <p:spPr/>
        <p:txBody>
          <a:bodyPr/>
          <a:lstStyle/>
          <a:p>
            <a:pPr>
              <a:defRPr/>
            </a:pPr>
            <a:fld id="{CE93F784-59A5-4A79-93B9-A75F2841A3B3}" type="datetime2">
              <a:rPr lang="en-US" smtClean="0"/>
              <a:pPr>
                <a:defRPr/>
              </a:pPr>
              <a:t>Friday, October 26, 2018</a:t>
            </a:fld>
            <a:endParaRPr lang="en-US" dirty="0"/>
          </a:p>
        </p:txBody>
      </p:sp>
      <p:sp>
        <p:nvSpPr>
          <p:cNvPr id="6" name="Footer Placeholder 5"/>
          <p:cNvSpPr>
            <a:spLocks noGrp="1"/>
          </p:cNvSpPr>
          <p:nvPr>
            <p:ph type="ftr" sz="quarter" idx="11"/>
          </p:nvPr>
        </p:nvSpPr>
        <p:spPr/>
        <p:txBody>
          <a:bodyPr/>
          <a:lstStyle/>
          <a:p>
            <a:pPr>
              <a:defRPr/>
            </a:pPr>
            <a:r>
              <a:rPr lang="en-US"/>
              <a:t>www.NRIipress.com</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p:spPr>
        <p:txBody>
          <a:bodyPr/>
          <a:lstStyle/>
          <a:p>
            <a:r>
              <a:rPr lang="fr-CA" sz="3400" b="1" dirty="0">
                <a:solidFill>
                  <a:schemeClr val="accent2">
                    <a:lumMod val="50000"/>
                  </a:schemeClr>
                </a:solidFill>
              </a:rPr>
              <a:t>Our </a:t>
            </a:r>
            <a:r>
              <a:rPr lang="en-US" sz="3400" b="1" dirty="0">
                <a:solidFill>
                  <a:schemeClr val="accent2">
                    <a:lumMod val="50000"/>
                  </a:schemeClr>
                </a:solidFill>
              </a:rPr>
              <a:t>Advisors</a:t>
            </a:r>
            <a:endParaRPr lang="en-US" sz="3400" dirty="0"/>
          </a:p>
        </p:txBody>
      </p:sp>
      <p:sp>
        <p:nvSpPr>
          <p:cNvPr id="4" name="Espace réservé du contenu 2"/>
          <p:cNvSpPr>
            <a:spLocks noGrp="1"/>
          </p:cNvSpPr>
          <p:nvPr>
            <p:ph idx="1"/>
          </p:nvPr>
        </p:nvSpPr>
        <p:spPr>
          <a:xfrm>
            <a:off x="457200" y="1676400"/>
            <a:ext cx="8229600" cy="4429125"/>
          </a:xfrm>
        </p:spPr>
        <p:txBody>
          <a:bodyPr/>
          <a:lstStyle/>
          <a:p>
            <a:pPr>
              <a:buNone/>
            </a:pPr>
            <a:endParaRPr lang="en-US" sz="1200" b="1" u="sng" dirty="0">
              <a:solidFill>
                <a:schemeClr val="accent2">
                  <a:lumMod val="50000"/>
                </a:schemeClr>
              </a:solidFill>
            </a:endParaRPr>
          </a:p>
          <a:p>
            <a:pPr>
              <a:buNone/>
            </a:pPr>
            <a:r>
              <a:rPr lang="en-US" sz="1200" b="1" u="sng" dirty="0">
                <a:solidFill>
                  <a:schemeClr val="accent2">
                    <a:lumMod val="50000"/>
                  </a:schemeClr>
                </a:solidFill>
              </a:rPr>
              <a:t>Worldwide Legal Advisor</a:t>
            </a:r>
          </a:p>
          <a:p>
            <a:pPr>
              <a:buNone/>
            </a:pPr>
            <a:endParaRPr lang="en-US" sz="1200" u="sng" dirty="0">
              <a:solidFill>
                <a:schemeClr val="accent2">
                  <a:lumMod val="50000"/>
                </a:schemeClr>
              </a:solidFill>
            </a:endParaRPr>
          </a:p>
          <a:p>
            <a:pPr>
              <a:buNone/>
            </a:pPr>
            <a:r>
              <a:rPr lang="en-US" sz="1200" b="1" dirty="0">
                <a:solidFill>
                  <a:schemeClr val="accent2">
                    <a:lumMod val="50000"/>
                  </a:schemeClr>
                </a:solidFill>
              </a:rPr>
              <a:t>1. SHIV GREWAL: LLM, senior corporate partner with the law firm of </a:t>
            </a:r>
            <a:r>
              <a:rPr lang="en-US" sz="1200" b="1" dirty="0" err="1">
                <a:solidFill>
                  <a:schemeClr val="accent2">
                    <a:lumMod val="50000"/>
                  </a:schemeClr>
                </a:solidFill>
              </a:rPr>
              <a:t>Stradling</a:t>
            </a:r>
            <a:r>
              <a:rPr lang="en-US" sz="1200" b="1" dirty="0">
                <a:solidFill>
                  <a:schemeClr val="accent2">
                    <a:lumMod val="50000"/>
                  </a:schemeClr>
                </a:solidFill>
              </a:rPr>
              <a:t> </a:t>
            </a:r>
            <a:r>
              <a:rPr lang="en-US" sz="1200" b="1" dirty="0" err="1">
                <a:solidFill>
                  <a:schemeClr val="accent2">
                    <a:lumMod val="50000"/>
                  </a:schemeClr>
                </a:solidFill>
              </a:rPr>
              <a:t>Yocca</a:t>
            </a:r>
            <a:r>
              <a:rPr lang="en-US" sz="1200" b="1" dirty="0">
                <a:solidFill>
                  <a:schemeClr val="accent2">
                    <a:lumMod val="50000"/>
                  </a:schemeClr>
                </a:solidFill>
              </a:rPr>
              <a:t> Carlson &amp; </a:t>
            </a:r>
            <a:r>
              <a:rPr lang="en-US" sz="1200" b="1" dirty="0" err="1">
                <a:solidFill>
                  <a:schemeClr val="accent2">
                    <a:lumMod val="50000"/>
                  </a:schemeClr>
                </a:solidFill>
              </a:rPr>
              <a:t>Rauth</a:t>
            </a:r>
            <a:r>
              <a:rPr lang="en-US" sz="1200" b="1" dirty="0">
                <a:solidFill>
                  <a:schemeClr val="accent2">
                    <a:lumMod val="50000"/>
                  </a:schemeClr>
                </a:solidFill>
              </a:rPr>
              <a:t>, which has over 100 lawyers.</a:t>
            </a:r>
            <a:br>
              <a:rPr lang="en-US" sz="1200" b="1" dirty="0">
                <a:solidFill>
                  <a:schemeClr val="accent2">
                    <a:lumMod val="50000"/>
                  </a:schemeClr>
                </a:solidFill>
              </a:rPr>
            </a:br>
            <a:r>
              <a:rPr lang="en-US" sz="1200" b="1" dirty="0">
                <a:solidFill>
                  <a:schemeClr val="accent2">
                    <a:lumMod val="50000"/>
                  </a:schemeClr>
                </a:solidFill>
              </a:rPr>
              <a:t>Specializes in Corporate and Security Laws; including general Corporate representation, venture capital financing, initial public offerings, corporate reorganizations &amp; Joint Ventures, Co-founder, </a:t>
            </a:r>
            <a:r>
              <a:rPr lang="en-US" sz="1200" b="1" dirty="0" err="1">
                <a:solidFill>
                  <a:schemeClr val="accent2">
                    <a:lumMod val="50000"/>
                  </a:schemeClr>
                </a:solidFill>
              </a:rPr>
              <a:t>HealthScribe</a:t>
            </a:r>
            <a:r>
              <a:rPr lang="en-US" sz="1200" b="1" dirty="0">
                <a:solidFill>
                  <a:schemeClr val="accent2">
                    <a:lumMod val="50000"/>
                  </a:schemeClr>
                </a:solidFill>
              </a:rPr>
              <a:t>, Inc. and </a:t>
            </a:r>
            <a:r>
              <a:rPr lang="en-US" sz="1200" b="1" dirty="0" err="1">
                <a:solidFill>
                  <a:schemeClr val="accent2">
                    <a:lumMod val="50000"/>
                  </a:schemeClr>
                </a:solidFill>
              </a:rPr>
              <a:t>FirstRing</a:t>
            </a:r>
            <a:r>
              <a:rPr lang="en-US" sz="1200" b="1" dirty="0">
                <a:solidFill>
                  <a:schemeClr val="accent2">
                    <a:lumMod val="50000"/>
                  </a:schemeClr>
                </a:solidFill>
              </a:rPr>
              <a:t>, Inc.</a:t>
            </a:r>
          </a:p>
          <a:p>
            <a:pPr>
              <a:buNone/>
            </a:pPr>
            <a:endParaRPr lang="en-US" sz="1200" b="1" dirty="0">
              <a:solidFill>
                <a:schemeClr val="accent2">
                  <a:lumMod val="50000"/>
                </a:schemeClr>
              </a:solidFill>
            </a:endParaRPr>
          </a:p>
          <a:p>
            <a:pPr>
              <a:buNone/>
            </a:pPr>
            <a:r>
              <a:rPr lang="en-US" sz="1200" b="1" dirty="0">
                <a:solidFill>
                  <a:schemeClr val="accent2">
                    <a:lumMod val="50000"/>
                  </a:schemeClr>
                </a:solidFill>
              </a:rPr>
              <a:t>2. Mr. G. </a:t>
            </a:r>
            <a:r>
              <a:rPr lang="en-US" sz="1200" b="1" dirty="0" err="1">
                <a:solidFill>
                  <a:schemeClr val="accent2">
                    <a:lumMod val="50000"/>
                  </a:schemeClr>
                </a:solidFill>
              </a:rPr>
              <a:t>Suman</a:t>
            </a:r>
            <a:r>
              <a:rPr lang="en-US" sz="1200" b="1" dirty="0">
                <a:solidFill>
                  <a:schemeClr val="accent2">
                    <a:lumMod val="50000"/>
                  </a:schemeClr>
                </a:solidFill>
              </a:rPr>
              <a:t>: Appointed as a Company Lawyer in India. Mr. </a:t>
            </a:r>
            <a:r>
              <a:rPr lang="en-US" sz="1200" b="1" dirty="0" err="1">
                <a:solidFill>
                  <a:schemeClr val="accent2">
                    <a:lumMod val="50000"/>
                  </a:schemeClr>
                </a:solidFill>
              </a:rPr>
              <a:t>Suman</a:t>
            </a:r>
            <a:r>
              <a:rPr lang="en-US" sz="1200" b="1" dirty="0">
                <a:solidFill>
                  <a:schemeClr val="accent2">
                    <a:lumMod val="50000"/>
                  </a:schemeClr>
                </a:solidFill>
              </a:rPr>
              <a:t> belongs to a family hailing in Judicial System. His father is a retired Judge, and his brother is also currently a Judge in India. </a:t>
            </a:r>
          </a:p>
          <a:p>
            <a:pPr>
              <a:buNone/>
            </a:pPr>
            <a:endParaRPr lang="en-US" sz="1200" b="1" dirty="0">
              <a:solidFill>
                <a:schemeClr val="accent2">
                  <a:lumMod val="50000"/>
                </a:schemeClr>
              </a:solidFill>
            </a:endParaRPr>
          </a:p>
          <a:p>
            <a:pPr>
              <a:buNone/>
            </a:pPr>
            <a:r>
              <a:rPr lang="en-US" sz="1200" b="1" dirty="0">
                <a:solidFill>
                  <a:schemeClr val="accent2">
                    <a:lumMod val="50000"/>
                  </a:schemeClr>
                </a:solidFill>
              </a:rPr>
              <a:t>3. Dr. S. </a:t>
            </a:r>
            <a:r>
              <a:rPr lang="en-US" sz="1200" b="1" dirty="0" err="1">
                <a:solidFill>
                  <a:schemeClr val="accent2">
                    <a:lumMod val="50000"/>
                  </a:schemeClr>
                </a:solidFill>
              </a:rPr>
              <a:t>Mukherjee</a:t>
            </a:r>
            <a:r>
              <a:rPr lang="en-US" sz="1200" b="1" dirty="0">
                <a:solidFill>
                  <a:schemeClr val="accent2">
                    <a:lumMod val="50000"/>
                  </a:schemeClr>
                </a:solidFill>
              </a:rPr>
              <a:t> (IPS retired) PhD, will coordinate with, and support Mr. </a:t>
            </a:r>
            <a:r>
              <a:rPr lang="en-US" sz="1200" b="1" dirty="0" err="1">
                <a:solidFill>
                  <a:schemeClr val="accent2">
                    <a:lumMod val="50000"/>
                  </a:schemeClr>
                </a:solidFill>
              </a:rPr>
              <a:t>Suman</a:t>
            </a:r>
            <a:endParaRPr lang="en-US" sz="1200" b="1" dirty="0">
              <a:solidFill>
                <a:schemeClr val="accent2">
                  <a:lumMod val="50000"/>
                </a:schemeClr>
              </a:solidFill>
            </a:endParaRPr>
          </a:p>
        </p:txBody>
      </p:sp>
      <p:sp>
        <p:nvSpPr>
          <p:cNvPr id="6" name="Date Placeholder 5"/>
          <p:cNvSpPr>
            <a:spLocks noGrp="1"/>
          </p:cNvSpPr>
          <p:nvPr>
            <p:ph type="dt" sz="half" idx="10"/>
          </p:nvPr>
        </p:nvSpPr>
        <p:spPr/>
        <p:txBody>
          <a:bodyPr/>
          <a:lstStyle/>
          <a:p>
            <a:pPr>
              <a:defRPr/>
            </a:pPr>
            <a:fld id="{3A866895-B84F-4927-810A-017A8B525DDA}" type="datetime2">
              <a:rPr lang="en-US" smtClean="0"/>
              <a:pPr>
                <a:defRPr/>
              </a:pPr>
              <a:t>Friday, October 26, 2018</a:t>
            </a:fld>
            <a:endParaRPr lang="en-US" dirty="0"/>
          </a:p>
        </p:txBody>
      </p:sp>
      <p:sp>
        <p:nvSpPr>
          <p:cNvPr id="7" name="Footer Placeholder 6"/>
          <p:cNvSpPr>
            <a:spLocks noGrp="1"/>
          </p:cNvSpPr>
          <p:nvPr>
            <p:ph type="ftr" sz="quarter" idx="11"/>
          </p:nvPr>
        </p:nvSpPr>
        <p:spPr/>
        <p:txBody>
          <a:bodyPr/>
          <a:lstStyle/>
          <a:p>
            <a:pPr>
              <a:defRPr/>
            </a:pPr>
            <a:r>
              <a:rPr lang="en-US"/>
              <a:t>www.NRIipress.com</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p:spPr>
        <p:txBody>
          <a:bodyPr/>
          <a:lstStyle/>
          <a:p>
            <a:r>
              <a:rPr lang="en-US" sz="3400" b="1" dirty="0"/>
              <a:t>Questions ?</a:t>
            </a:r>
            <a:endParaRPr lang="en-US" sz="3400" dirty="0"/>
          </a:p>
        </p:txBody>
      </p:sp>
      <p:pic>
        <p:nvPicPr>
          <p:cNvPr id="4" name="Picture 3" descr="faq-20091.jpg"/>
          <p:cNvPicPr>
            <a:picLocks noChangeAspect="1"/>
          </p:cNvPicPr>
          <p:nvPr/>
        </p:nvPicPr>
        <p:blipFill>
          <a:blip r:embed="rId2"/>
          <a:stretch>
            <a:fillRect/>
          </a:stretch>
        </p:blipFill>
        <p:spPr>
          <a:xfrm>
            <a:off x="1219200" y="1371600"/>
            <a:ext cx="6705600" cy="5029200"/>
          </a:xfrm>
          <a:prstGeom prst="rect">
            <a:avLst/>
          </a:prstGeom>
        </p:spPr>
      </p:pic>
      <p:sp>
        <p:nvSpPr>
          <p:cNvPr id="5" name="Date Placeholder 4"/>
          <p:cNvSpPr>
            <a:spLocks noGrp="1"/>
          </p:cNvSpPr>
          <p:nvPr>
            <p:ph type="dt" sz="half" idx="10"/>
          </p:nvPr>
        </p:nvSpPr>
        <p:spPr/>
        <p:txBody>
          <a:bodyPr/>
          <a:lstStyle/>
          <a:p>
            <a:pPr>
              <a:defRPr/>
            </a:pPr>
            <a:fld id="{76071658-C13E-4AD3-8684-656D4241DD81}" type="datetime2">
              <a:rPr lang="en-US" smtClean="0"/>
              <a:pPr>
                <a:defRPr/>
              </a:pPr>
              <a:t>Friday, October 26, 2018</a:t>
            </a:fld>
            <a:endParaRPr lang="en-US" dirty="0"/>
          </a:p>
        </p:txBody>
      </p:sp>
      <p:sp>
        <p:nvSpPr>
          <p:cNvPr id="6" name="Footer Placeholder 5"/>
          <p:cNvSpPr>
            <a:spLocks noGrp="1"/>
          </p:cNvSpPr>
          <p:nvPr>
            <p:ph type="ftr" sz="quarter" idx="11"/>
          </p:nvPr>
        </p:nvSpPr>
        <p:spPr/>
        <p:txBody>
          <a:bodyPr/>
          <a:lstStyle/>
          <a:p>
            <a:pPr>
              <a:defRPr/>
            </a:pPr>
            <a:r>
              <a:rPr lang="en-US"/>
              <a:t>www.NRIipress.com</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2514600"/>
            <a:ext cx="6400800"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5400" b="1" dirty="0"/>
              <a:t>THANKS FOR YOUR TIME</a:t>
            </a:r>
          </a:p>
        </p:txBody>
      </p:sp>
      <p:sp>
        <p:nvSpPr>
          <p:cNvPr id="5" name="Date Placeholder 4"/>
          <p:cNvSpPr>
            <a:spLocks noGrp="1"/>
          </p:cNvSpPr>
          <p:nvPr>
            <p:ph type="dt" sz="half" idx="10"/>
          </p:nvPr>
        </p:nvSpPr>
        <p:spPr/>
        <p:txBody>
          <a:bodyPr/>
          <a:lstStyle/>
          <a:p>
            <a:pPr>
              <a:defRPr/>
            </a:pPr>
            <a:fld id="{F9A5583D-9354-4A3F-8185-4B0C306949E2}" type="datetime2">
              <a:rPr lang="en-US" smtClean="0"/>
              <a:pPr>
                <a:defRPr/>
              </a:pPr>
              <a:t>Friday, October 26, 2018</a:t>
            </a:fld>
            <a:endParaRPr lang="en-US" dirty="0"/>
          </a:p>
        </p:txBody>
      </p:sp>
      <p:sp>
        <p:nvSpPr>
          <p:cNvPr id="6" name="Footer Placeholder 5"/>
          <p:cNvSpPr>
            <a:spLocks noGrp="1"/>
          </p:cNvSpPr>
          <p:nvPr>
            <p:ph type="ftr" sz="quarter" idx="11"/>
          </p:nvPr>
        </p:nvSpPr>
        <p:spPr/>
        <p:txBody>
          <a:bodyPr/>
          <a:lstStyle/>
          <a:p>
            <a:pPr>
              <a:defRPr/>
            </a:pPr>
            <a:r>
              <a:rPr lang="en-US"/>
              <a:t>www.NRIipress.com</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p:spPr>
        <p:txBody>
          <a:bodyPr/>
          <a:lstStyle/>
          <a:p>
            <a:r>
              <a:rPr lang="en-US" sz="3400" b="1" dirty="0">
                <a:solidFill>
                  <a:schemeClr val="accent2">
                    <a:lumMod val="50000"/>
                  </a:schemeClr>
                </a:solidFill>
              </a:rPr>
              <a:t>Worldwide Expansion </a:t>
            </a:r>
            <a:endParaRPr lang="en-US" sz="3400" dirty="0"/>
          </a:p>
        </p:txBody>
      </p:sp>
      <p:pic>
        <p:nvPicPr>
          <p:cNvPr id="5" name="Picture 4" descr="preview-50-3205.jpg"/>
          <p:cNvPicPr>
            <a:picLocks noChangeAspect="1"/>
          </p:cNvPicPr>
          <p:nvPr/>
        </p:nvPicPr>
        <p:blipFill>
          <a:blip r:embed="rId2"/>
          <a:stretch>
            <a:fillRect/>
          </a:stretch>
        </p:blipFill>
        <p:spPr>
          <a:xfrm>
            <a:off x="152400" y="1447800"/>
            <a:ext cx="8847667" cy="4976812"/>
          </a:xfrm>
          <a:prstGeom prst="rect">
            <a:avLst/>
          </a:prstGeom>
          <a:ln>
            <a:noFill/>
          </a:ln>
          <a:effectLst>
            <a:outerShdw blurRad="190500" algn="tl" rotWithShape="0">
              <a:srgbClr val="000000">
                <a:alpha val="70000"/>
              </a:srgbClr>
            </a:outerShdw>
          </a:effectLst>
        </p:spPr>
      </p:pic>
      <p:sp>
        <p:nvSpPr>
          <p:cNvPr id="6" name="Date Placeholder 5"/>
          <p:cNvSpPr>
            <a:spLocks noGrp="1"/>
          </p:cNvSpPr>
          <p:nvPr>
            <p:ph type="dt" sz="half" idx="10"/>
          </p:nvPr>
        </p:nvSpPr>
        <p:spPr/>
        <p:txBody>
          <a:bodyPr/>
          <a:lstStyle/>
          <a:p>
            <a:pPr>
              <a:defRPr/>
            </a:pPr>
            <a:fld id="{47386411-9D88-44F8-AD00-23BCED3EF9F0}" type="datetime2">
              <a:rPr lang="en-US" smtClean="0"/>
              <a:pPr>
                <a:defRPr/>
              </a:pPr>
              <a:t>Friday, October 26, 2018</a:t>
            </a:fld>
            <a:endParaRPr lang="en-US" dirty="0"/>
          </a:p>
        </p:txBody>
      </p:sp>
      <p:sp>
        <p:nvSpPr>
          <p:cNvPr id="7" name="Footer Placeholder 6"/>
          <p:cNvSpPr>
            <a:spLocks noGrp="1"/>
          </p:cNvSpPr>
          <p:nvPr>
            <p:ph type="ftr" sz="quarter" idx="11"/>
          </p:nvPr>
        </p:nvSpPr>
        <p:spPr/>
        <p:txBody>
          <a:bodyPr/>
          <a:lstStyle/>
          <a:p>
            <a:pPr>
              <a:defRPr/>
            </a:pPr>
            <a:r>
              <a:rPr lang="en-US"/>
              <a:t>www.NRIipress.com</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90550"/>
          </a:xfrm>
        </p:spPr>
        <p:txBody>
          <a:bodyPr/>
          <a:lstStyle/>
          <a:p>
            <a:r>
              <a:rPr lang="en-US" sz="3400" b="1" dirty="0">
                <a:solidFill>
                  <a:schemeClr val="accent2">
                    <a:lumMod val="50000"/>
                  </a:schemeClr>
                </a:solidFill>
              </a:rPr>
              <a:t>Each country will be linked to major city/state</a:t>
            </a:r>
            <a:endParaRPr lang="en-US" sz="3400" b="1" dirty="0"/>
          </a:p>
        </p:txBody>
      </p:sp>
      <p:sp>
        <p:nvSpPr>
          <p:cNvPr id="3" name="Content Placeholder 2"/>
          <p:cNvSpPr>
            <a:spLocks noGrp="1"/>
          </p:cNvSpPr>
          <p:nvPr>
            <p:ph idx="1"/>
          </p:nvPr>
        </p:nvSpPr>
        <p:spPr/>
        <p:txBody>
          <a:bodyPr/>
          <a:lstStyle/>
          <a:p>
            <a:pPr>
              <a:buNone/>
            </a:pPr>
            <a:r>
              <a:rPr lang="en-US" sz="1600" dirty="0">
                <a:solidFill>
                  <a:schemeClr val="accent2">
                    <a:lumMod val="50000"/>
                  </a:schemeClr>
                </a:solidFill>
              </a:rPr>
              <a:t>For e.g. NRIPress.com/USA will be further linked to New York, Chicago, California etc. Each city/state will be run by local entrepreneurs who will be given access to update news and the advertisement.</a:t>
            </a:r>
          </a:p>
          <a:p>
            <a:pPr>
              <a:buNone/>
            </a:pPr>
            <a:br>
              <a:rPr lang="en-US" sz="1600" dirty="0">
                <a:solidFill>
                  <a:schemeClr val="accent2">
                    <a:lumMod val="50000"/>
                  </a:schemeClr>
                </a:solidFill>
              </a:rPr>
            </a:br>
            <a:r>
              <a:rPr lang="en-US" sz="1600" dirty="0">
                <a:solidFill>
                  <a:schemeClr val="accent2">
                    <a:lumMod val="50000"/>
                  </a:schemeClr>
                </a:solidFill>
              </a:rPr>
              <a:t>1. NRIPress.com/USA</a:t>
            </a:r>
            <a:br>
              <a:rPr lang="en-US" sz="1600" dirty="0">
                <a:solidFill>
                  <a:schemeClr val="accent2">
                    <a:lumMod val="50000"/>
                  </a:schemeClr>
                </a:solidFill>
              </a:rPr>
            </a:br>
            <a:r>
              <a:rPr lang="en-US" sz="1600" dirty="0">
                <a:solidFill>
                  <a:schemeClr val="accent2">
                    <a:lumMod val="50000"/>
                  </a:schemeClr>
                </a:solidFill>
              </a:rPr>
              <a:t>2. NRIPress.com/Canada</a:t>
            </a:r>
            <a:br>
              <a:rPr lang="en-US" sz="1600" dirty="0">
                <a:solidFill>
                  <a:schemeClr val="accent2">
                    <a:lumMod val="50000"/>
                  </a:schemeClr>
                </a:solidFill>
              </a:rPr>
            </a:br>
            <a:r>
              <a:rPr lang="en-US" sz="1600" dirty="0">
                <a:solidFill>
                  <a:schemeClr val="accent2">
                    <a:lumMod val="50000"/>
                  </a:schemeClr>
                </a:solidFill>
              </a:rPr>
              <a:t>3. NRIPress.com/UK</a:t>
            </a:r>
            <a:br>
              <a:rPr lang="en-US" sz="1600" dirty="0">
                <a:solidFill>
                  <a:schemeClr val="accent2">
                    <a:lumMod val="50000"/>
                  </a:schemeClr>
                </a:solidFill>
              </a:rPr>
            </a:br>
            <a:r>
              <a:rPr lang="en-US" sz="1600" dirty="0">
                <a:solidFill>
                  <a:schemeClr val="accent2">
                    <a:lumMod val="50000"/>
                  </a:schemeClr>
                </a:solidFill>
              </a:rPr>
              <a:t>4. NRIPress.com/Europe (except UK)</a:t>
            </a:r>
            <a:br>
              <a:rPr lang="en-US" sz="1600" dirty="0">
                <a:solidFill>
                  <a:schemeClr val="accent2">
                    <a:lumMod val="50000"/>
                  </a:schemeClr>
                </a:solidFill>
              </a:rPr>
            </a:br>
            <a:r>
              <a:rPr lang="en-US" sz="1600" dirty="0">
                <a:solidFill>
                  <a:schemeClr val="accent2">
                    <a:lumMod val="50000"/>
                  </a:schemeClr>
                </a:solidFill>
              </a:rPr>
              <a:t>5. NRIPress.com/middle east</a:t>
            </a:r>
            <a:br>
              <a:rPr lang="en-US" sz="1600" dirty="0">
                <a:solidFill>
                  <a:schemeClr val="accent2">
                    <a:lumMod val="50000"/>
                  </a:schemeClr>
                </a:solidFill>
              </a:rPr>
            </a:br>
            <a:r>
              <a:rPr lang="en-US" sz="1600" dirty="0">
                <a:solidFill>
                  <a:schemeClr val="accent2">
                    <a:lumMod val="50000"/>
                  </a:schemeClr>
                </a:solidFill>
              </a:rPr>
              <a:t>6. NRIPress.com/Africa</a:t>
            </a:r>
            <a:br>
              <a:rPr lang="en-US" sz="1600" dirty="0">
                <a:solidFill>
                  <a:schemeClr val="accent2">
                    <a:lumMod val="50000"/>
                  </a:schemeClr>
                </a:solidFill>
              </a:rPr>
            </a:br>
            <a:r>
              <a:rPr lang="en-US" sz="1600" dirty="0">
                <a:solidFill>
                  <a:schemeClr val="accent2">
                    <a:lumMod val="50000"/>
                  </a:schemeClr>
                </a:solidFill>
              </a:rPr>
              <a:t>7. NRIPress.com/Asia (except India)</a:t>
            </a:r>
            <a:br>
              <a:rPr lang="en-US" sz="1600" dirty="0">
                <a:solidFill>
                  <a:schemeClr val="accent2">
                    <a:lumMod val="50000"/>
                  </a:schemeClr>
                </a:solidFill>
              </a:rPr>
            </a:br>
            <a:r>
              <a:rPr lang="en-US" sz="1600" dirty="0">
                <a:solidFill>
                  <a:schemeClr val="accent2">
                    <a:lumMod val="50000"/>
                  </a:schemeClr>
                </a:solidFill>
              </a:rPr>
              <a:t>8. NRIPress.com/India</a:t>
            </a:r>
            <a:br>
              <a:rPr lang="en-US" sz="1600" dirty="0">
                <a:solidFill>
                  <a:schemeClr val="accent2">
                    <a:lumMod val="50000"/>
                  </a:schemeClr>
                </a:solidFill>
              </a:rPr>
            </a:br>
            <a:r>
              <a:rPr lang="en-US" sz="1600" dirty="0">
                <a:solidFill>
                  <a:schemeClr val="accent2">
                    <a:lumMod val="50000"/>
                  </a:schemeClr>
                </a:solidFill>
              </a:rPr>
              <a:t>9. NRIPress.com/South America</a:t>
            </a:r>
          </a:p>
          <a:p>
            <a:endParaRPr lang="en-US" sz="1600" dirty="0"/>
          </a:p>
        </p:txBody>
      </p:sp>
      <p:sp>
        <p:nvSpPr>
          <p:cNvPr id="6" name="Date Placeholder 5"/>
          <p:cNvSpPr>
            <a:spLocks noGrp="1"/>
          </p:cNvSpPr>
          <p:nvPr>
            <p:ph type="dt" sz="half" idx="10"/>
          </p:nvPr>
        </p:nvSpPr>
        <p:spPr/>
        <p:txBody>
          <a:bodyPr/>
          <a:lstStyle/>
          <a:p>
            <a:pPr>
              <a:defRPr/>
            </a:pPr>
            <a:fld id="{E7163A2F-231C-40B1-A771-2F60764D420E}" type="datetime2">
              <a:rPr lang="en-US" smtClean="0"/>
              <a:pPr>
                <a:defRPr/>
              </a:pPr>
              <a:t>Friday, October 26, 2018</a:t>
            </a:fld>
            <a:endParaRPr lang="en-US" dirty="0"/>
          </a:p>
        </p:txBody>
      </p:sp>
      <p:sp>
        <p:nvSpPr>
          <p:cNvPr id="7" name="Footer Placeholder 6"/>
          <p:cNvSpPr>
            <a:spLocks noGrp="1"/>
          </p:cNvSpPr>
          <p:nvPr>
            <p:ph type="ftr" sz="quarter" idx="11"/>
          </p:nvPr>
        </p:nvSpPr>
        <p:spPr/>
        <p:txBody>
          <a:bodyPr/>
          <a:lstStyle/>
          <a:p>
            <a:pPr>
              <a:defRPr/>
            </a:pPr>
            <a:r>
              <a:rPr lang="en-US"/>
              <a:t>www.NRIipress.com</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p:spPr>
        <p:txBody>
          <a:bodyPr/>
          <a:lstStyle/>
          <a:p>
            <a:r>
              <a:rPr lang="en-US" sz="3400" b="1" dirty="0">
                <a:solidFill>
                  <a:schemeClr val="accent2">
                    <a:lumMod val="50000"/>
                  </a:schemeClr>
                </a:solidFill>
              </a:rPr>
              <a:t>Multiple NRI Domains</a:t>
            </a:r>
            <a:endParaRPr lang="en-US" sz="3400" dirty="0"/>
          </a:p>
        </p:txBody>
      </p:sp>
      <p:pic>
        <p:nvPicPr>
          <p:cNvPr id="10" name="Content Placeholder 9" descr="website-hosting.jpg"/>
          <p:cNvPicPr>
            <a:picLocks noGrp="1" noChangeAspect="1"/>
          </p:cNvPicPr>
          <p:nvPr>
            <p:ph idx="1"/>
          </p:nvPr>
        </p:nvPicPr>
        <p:blipFill>
          <a:blip r:embed="rId2"/>
          <a:stretch>
            <a:fillRect/>
          </a:stretch>
        </p:blipFill>
        <p:spPr>
          <a:xfrm>
            <a:off x="2057400" y="1676400"/>
            <a:ext cx="5119703" cy="4504219"/>
          </a:xfrm>
        </p:spPr>
      </p:pic>
      <p:sp>
        <p:nvSpPr>
          <p:cNvPr id="11" name="Date Placeholder 10"/>
          <p:cNvSpPr>
            <a:spLocks noGrp="1"/>
          </p:cNvSpPr>
          <p:nvPr>
            <p:ph type="dt" sz="half" idx="10"/>
          </p:nvPr>
        </p:nvSpPr>
        <p:spPr/>
        <p:txBody>
          <a:bodyPr/>
          <a:lstStyle/>
          <a:p>
            <a:pPr>
              <a:defRPr/>
            </a:pPr>
            <a:fld id="{D1E2FC9E-DFD5-4B1F-A78C-75D041A59598}" type="datetime2">
              <a:rPr lang="en-US" smtClean="0"/>
              <a:pPr>
                <a:defRPr/>
              </a:pPr>
              <a:t>Friday, October 26, 2018</a:t>
            </a:fld>
            <a:endParaRPr lang="en-US" dirty="0"/>
          </a:p>
        </p:txBody>
      </p:sp>
      <p:sp>
        <p:nvSpPr>
          <p:cNvPr id="12" name="Footer Placeholder 11"/>
          <p:cNvSpPr>
            <a:spLocks noGrp="1"/>
          </p:cNvSpPr>
          <p:nvPr>
            <p:ph type="ftr" sz="quarter" idx="11"/>
          </p:nvPr>
        </p:nvSpPr>
        <p:spPr/>
        <p:txBody>
          <a:bodyPr/>
          <a:lstStyle/>
          <a:p>
            <a:pPr>
              <a:defRPr/>
            </a:pPr>
            <a:r>
              <a:rPr lang="en-US"/>
              <a:t>www.NRIipress.com</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sz="2400" b="1" dirty="0">
                <a:solidFill>
                  <a:schemeClr val="accent2">
                    <a:lumMod val="50000"/>
                  </a:schemeClr>
                </a:solidFill>
              </a:rPr>
              <a:t>	These prime domains have been added and linked with great success on NRIPress.com</a:t>
            </a:r>
            <a:endParaRPr lang="en-US" sz="2400" dirty="0"/>
          </a:p>
        </p:txBody>
      </p:sp>
      <p:sp>
        <p:nvSpPr>
          <p:cNvPr id="3" name="Content Placeholder 2"/>
          <p:cNvSpPr>
            <a:spLocks noGrp="1"/>
          </p:cNvSpPr>
          <p:nvPr>
            <p:ph sz="half" idx="1"/>
          </p:nvPr>
        </p:nvSpPr>
        <p:spPr/>
        <p:txBody>
          <a:bodyPr/>
          <a:lstStyle/>
          <a:p>
            <a:r>
              <a:rPr lang="en-US" sz="2000" dirty="0"/>
              <a:t>nriaccountants.com </a:t>
            </a:r>
          </a:p>
          <a:p>
            <a:r>
              <a:rPr lang="en-US" sz="2000" dirty="0"/>
              <a:t>nriastrology.com</a:t>
            </a:r>
          </a:p>
          <a:p>
            <a:r>
              <a:rPr lang="en-US" sz="2000" dirty="0"/>
              <a:t>nribanks.net</a:t>
            </a:r>
          </a:p>
          <a:p>
            <a:r>
              <a:rPr lang="en-US" sz="2000" dirty="0"/>
              <a:t>nribanquethalls.com</a:t>
            </a:r>
          </a:p>
          <a:p>
            <a:r>
              <a:rPr lang="en-US" sz="2000" dirty="0"/>
              <a:t>nricars.com</a:t>
            </a:r>
          </a:p>
          <a:p>
            <a:r>
              <a:rPr lang="en-US" sz="2000" dirty="0"/>
              <a:t>nridentists.com</a:t>
            </a:r>
          </a:p>
          <a:p>
            <a:r>
              <a:rPr lang="en-US" sz="2000" dirty="0"/>
              <a:t>nridoctors.com</a:t>
            </a:r>
          </a:p>
          <a:p>
            <a:r>
              <a:rPr lang="en-US" sz="2000" dirty="0"/>
              <a:t>nrifarmers.com </a:t>
            </a:r>
          </a:p>
          <a:p>
            <a:r>
              <a:rPr lang="en-US" sz="2000" dirty="0"/>
              <a:t>nrifashions.com</a:t>
            </a:r>
          </a:p>
          <a:p>
            <a:r>
              <a:rPr lang="en-US" sz="2000" dirty="0"/>
              <a:t>nrigrocery.com</a:t>
            </a:r>
          </a:p>
          <a:p>
            <a:r>
              <a:rPr lang="en-US" sz="2000" dirty="0"/>
              <a:t>nrihospitals.com</a:t>
            </a:r>
          </a:p>
          <a:p>
            <a:pPr>
              <a:buNone/>
            </a:pPr>
            <a:endParaRPr lang="en-US" sz="2800" dirty="0"/>
          </a:p>
        </p:txBody>
      </p:sp>
      <p:sp>
        <p:nvSpPr>
          <p:cNvPr id="4" name="Content Placeholder 3"/>
          <p:cNvSpPr>
            <a:spLocks noGrp="1"/>
          </p:cNvSpPr>
          <p:nvPr>
            <p:ph sz="half" idx="2"/>
          </p:nvPr>
        </p:nvSpPr>
        <p:spPr/>
        <p:txBody>
          <a:bodyPr/>
          <a:lstStyle/>
          <a:p>
            <a:r>
              <a:rPr lang="en-US" sz="2000" dirty="0"/>
              <a:t>nrihotels.com </a:t>
            </a:r>
          </a:p>
          <a:p>
            <a:r>
              <a:rPr lang="en-US" sz="2000" dirty="0"/>
              <a:t>nriimmigration.com</a:t>
            </a:r>
          </a:p>
          <a:p>
            <a:r>
              <a:rPr lang="en-US" sz="2000" dirty="0"/>
              <a:t>nriinsurance.net</a:t>
            </a:r>
          </a:p>
          <a:p>
            <a:r>
              <a:rPr lang="en-US" sz="2000" dirty="0"/>
              <a:t>nrijewellers.com</a:t>
            </a:r>
          </a:p>
          <a:p>
            <a:r>
              <a:rPr lang="en-US" sz="2000" dirty="0"/>
              <a:t>nrilawyers.com</a:t>
            </a:r>
          </a:p>
          <a:p>
            <a:r>
              <a:rPr lang="en-US" sz="2000" dirty="0"/>
              <a:t>nrimortgage.com</a:t>
            </a:r>
          </a:p>
          <a:p>
            <a:r>
              <a:rPr lang="en-US" sz="2000" dirty="0"/>
              <a:t>nrirealtors.com</a:t>
            </a:r>
          </a:p>
          <a:p>
            <a:r>
              <a:rPr lang="en-US" sz="2000" dirty="0"/>
              <a:t>nrirestaurants.com</a:t>
            </a:r>
          </a:p>
          <a:p>
            <a:r>
              <a:rPr lang="en-US" sz="2000" dirty="0"/>
              <a:t>nritravelagencies.com</a:t>
            </a:r>
          </a:p>
          <a:p>
            <a:r>
              <a:rPr lang="en-US" sz="2000" dirty="0"/>
              <a:t>nritrucks.com</a:t>
            </a:r>
          </a:p>
          <a:p>
            <a:r>
              <a:rPr lang="en-US" sz="2000" dirty="0"/>
              <a:t>nrivideo.com</a:t>
            </a:r>
          </a:p>
          <a:p>
            <a:endParaRPr lang="en-US" dirty="0"/>
          </a:p>
        </p:txBody>
      </p:sp>
      <p:sp>
        <p:nvSpPr>
          <p:cNvPr id="5" name="Date Placeholder 4"/>
          <p:cNvSpPr>
            <a:spLocks noGrp="1"/>
          </p:cNvSpPr>
          <p:nvPr>
            <p:ph type="dt" sz="half" idx="10"/>
          </p:nvPr>
        </p:nvSpPr>
        <p:spPr/>
        <p:txBody>
          <a:bodyPr/>
          <a:lstStyle/>
          <a:p>
            <a:pPr>
              <a:defRPr/>
            </a:pPr>
            <a:fld id="{FB633F45-07D1-4F0E-8DBB-569E2FF07C02}" type="datetime2">
              <a:rPr lang="en-US" smtClean="0"/>
              <a:pPr>
                <a:defRPr/>
              </a:pPr>
              <a:t>Friday, October 26, 2018</a:t>
            </a:fld>
            <a:endParaRPr lang="en-US" dirty="0"/>
          </a:p>
        </p:txBody>
      </p:sp>
      <p:sp>
        <p:nvSpPr>
          <p:cNvPr id="6" name="Footer Placeholder 5"/>
          <p:cNvSpPr>
            <a:spLocks noGrp="1"/>
          </p:cNvSpPr>
          <p:nvPr>
            <p:ph type="ftr" sz="quarter" idx="11"/>
          </p:nvPr>
        </p:nvSpPr>
        <p:spPr/>
        <p:txBody>
          <a:bodyPr/>
          <a:lstStyle/>
          <a:p>
            <a:pPr>
              <a:defRPr/>
            </a:pPr>
            <a:r>
              <a:rPr lang="en-US"/>
              <a:t>www.NRIipress.com</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p:spPr>
        <p:txBody>
          <a:bodyPr/>
          <a:lstStyle/>
          <a:p>
            <a:r>
              <a:rPr lang="en-US" sz="3400" b="1" dirty="0"/>
              <a:t>NRI Tube – Video Project</a:t>
            </a:r>
            <a:endParaRPr lang="en-US" sz="3400" dirty="0"/>
          </a:p>
        </p:txBody>
      </p:sp>
      <p:pic>
        <p:nvPicPr>
          <p:cNvPr id="5" name="Picture 4" descr="video-clip.jpg"/>
          <p:cNvPicPr>
            <a:picLocks noChangeAspect="1"/>
          </p:cNvPicPr>
          <p:nvPr/>
        </p:nvPicPr>
        <p:blipFill>
          <a:blip r:embed="rId2" cstate="print"/>
          <a:stretch>
            <a:fillRect/>
          </a:stretch>
        </p:blipFill>
        <p:spPr>
          <a:xfrm>
            <a:off x="1524000" y="1524000"/>
            <a:ext cx="6248400" cy="5139309"/>
          </a:xfrm>
          <a:prstGeom prst="rect">
            <a:avLst/>
          </a:prstGeom>
        </p:spPr>
      </p:pic>
      <p:sp>
        <p:nvSpPr>
          <p:cNvPr id="6" name="Date Placeholder 5"/>
          <p:cNvSpPr>
            <a:spLocks noGrp="1"/>
          </p:cNvSpPr>
          <p:nvPr>
            <p:ph type="dt" sz="half" idx="10"/>
          </p:nvPr>
        </p:nvSpPr>
        <p:spPr/>
        <p:txBody>
          <a:bodyPr/>
          <a:lstStyle/>
          <a:p>
            <a:pPr>
              <a:defRPr/>
            </a:pPr>
            <a:fld id="{45A3CD9C-52BA-40A9-9C8F-3040E245CA11}" type="datetime2">
              <a:rPr lang="en-US" smtClean="0"/>
              <a:pPr>
                <a:defRPr/>
              </a:pPr>
              <a:t>Friday, October 26, 2018</a:t>
            </a:fld>
            <a:endParaRPr lang="en-US" dirty="0"/>
          </a:p>
        </p:txBody>
      </p:sp>
      <p:sp>
        <p:nvSpPr>
          <p:cNvPr id="7" name="Footer Placeholder 6"/>
          <p:cNvSpPr>
            <a:spLocks noGrp="1"/>
          </p:cNvSpPr>
          <p:nvPr>
            <p:ph type="ftr" sz="quarter" idx="11"/>
          </p:nvPr>
        </p:nvSpPr>
        <p:spPr/>
        <p:txBody>
          <a:bodyPr/>
          <a:lstStyle/>
          <a:p>
            <a:pPr>
              <a:defRPr/>
            </a:pPr>
            <a:r>
              <a:rPr lang="en-US"/>
              <a:t>www.NRIipress.com</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90550"/>
          </a:xfrm>
        </p:spPr>
        <p:txBody>
          <a:bodyPr/>
          <a:lstStyle/>
          <a:p>
            <a:r>
              <a:rPr lang="en-US" sz="2400" dirty="0">
                <a:solidFill>
                  <a:srgbClr val="481F15"/>
                </a:solidFill>
              </a:rPr>
              <a:t>Why video is important to NRI Targeted Internet Marketing???</a:t>
            </a:r>
            <a:endParaRPr lang="en-US" dirty="0"/>
          </a:p>
        </p:txBody>
      </p:sp>
      <p:sp>
        <p:nvSpPr>
          <p:cNvPr id="3" name="Content Placeholder 2"/>
          <p:cNvSpPr>
            <a:spLocks noGrp="1"/>
          </p:cNvSpPr>
          <p:nvPr>
            <p:ph idx="1"/>
          </p:nvPr>
        </p:nvSpPr>
        <p:spPr>
          <a:xfrm>
            <a:off x="457200" y="2438400"/>
            <a:ext cx="8229600" cy="3886200"/>
          </a:xfrm>
        </p:spPr>
        <p:txBody>
          <a:bodyPr/>
          <a:lstStyle/>
          <a:p>
            <a:pPr>
              <a:buFont typeface="Wingdings" pitchFamily="2" charset="2"/>
              <a:buChar char="Ø"/>
            </a:pPr>
            <a:r>
              <a:rPr lang="en-US" sz="1600" dirty="0">
                <a:solidFill>
                  <a:srgbClr val="481F15"/>
                </a:solidFill>
              </a:rPr>
              <a:t>More Traffic and visibility etc.</a:t>
            </a:r>
          </a:p>
          <a:p>
            <a:pPr>
              <a:buFont typeface="Wingdings" pitchFamily="2" charset="2"/>
              <a:buChar char="Ø"/>
            </a:pPr>
            <a:r>
              <a:rPr lang="en-US" sz="1600" dirty="0">
                <a:solidFill>
                  <a:srgbClr val="481F15"/>
                </a:solidFill>
              </a:rPr>
              <a:t>Dynamic Presentation.</a:t>
            </a:r>
          </a:p>
          <a:p>
            <a:pPr>
              <a:buFont typeface="Wingdings" pitchFamily="2" charset="2"/>
              <a:buChar char="Ø"/>
            </a:pPr>
            <a:r>
              <a:rPr lang="en-US" sz="1600" dirty="0">
                <a:solidFill>
                  <a:srgbClr val="481F15"/>
                </a:solidFill>
              </a:rPr>
              <a:t>Establish a personal connection, establish credibility and makes it easier to gain reader’s trust.</a:t>
            </a:r>
          </a:p>
          <a:p>
            <a:pPr>
              <a:buFont typeface="Wingdings" pitchFamily="2" charset="2"/>
              <a:buChar char="Ø"/>
            </a:pPr>
            <a:r>
              <a:rPr lang="en-US" sz="1600" dirty="0">
                <a:solidFill>
                  <a:srgbClr val="481F15"/>
                </a:solidFill>
              </a:rPr>
              <a:t>Who is not on the web these days?</a:t>
            </a:r>
          </a:p>
          <a:p>
            <a:pPr>
              <a:buFont typeface="Wingdings" pitchFamily="2" charset="2"/>
              <a:buChar char="Ø"/>
            </a:pPr>
            <a:r>
              <a:rPr lang="en-US" sz="1600" dirty="0">
                <a:solidFill>
                  <a:srgbClr val="481F15"/>
                </a:solidFill>
              </a:rPr>
              <a:t>Revenue – Adding live interviews of NRI politicians, NRI shows, NRI entertainment and also advertisement’s clips to generate revenue. </a:t>
            </a:r>
          </a:p>
          <a:p>
            <a:pPr>
              <a:buFont typeface="Wingdings" pitchFamily="2" charset="2"/>
              <a:buChar char="Ø"/>
            </a:pPr>
            <a:r>
              <a:rPr lang="en-US" sz="1600" dirty="0">
                <a:solidFill>
                  <a:srgbClr val="481F15"/>
                </a:solidFill>
              </a:rPr>
              <a:t>As soon as our mega project’s web sites are linked and revenue is in progress, our next big project will be to develop video on NRIPress.com…stay tuned. </a:t>
            </a:r>
          </a:p>
          <a:p>
            <a:pPr>
              <a:buNone/>
            </a:pPr>
            <a:endParaRPr lang="en-US" dirty="0"/>
          </a:p>
        </p:txBody>
      </p:sp>
      <p:sp>
        <p:nvSpPr>
          <p:cNvPr id="4" name="Rectangle 3"/>
          <p:cNvSpPr/>
          <p:nvPr/>
        </p:nvSpPr>
        <p:spPr>
          <a:xfrm>
            <a:off x="457200" y="1447800"/>
            <a:ext cx="8229600" cy="830997"/>
          </a:xfrm>
          <a:prstGeom prst="rect">
            <a:avLst/>
          </a:prstGeom>
        </p:spPr>
        <p:txBody>
          <a:bodyPr wrap="square">
            <a:spAutoFit/>
          </a:bodyPr>
          <a:lstStyle/>
          <a:p>
            <a:pPr>
              <a:buNone/>
            </a:pPr>
            <a:r>
              <a:rPr lang="en-US" sz="1600" dirty="0">
                <a:solidFill>
                  <a:srgbClr val="481F15"/>
                </a:solidFill>
              </a:rPr>
              <a:t>Video on the web is hot – there is an unprecedented opportunity to be the first or one of the first on the market to have a video appear in relevant searches. Video optimization is becoming more important as a mainstream aspect of search engine optimization. </a:t>
            </a:r>
          </a:p>
        </p:txBody>
      </p:sp>
      <p:sp>
        <p:nvSpPr>
          <p:cNvPr id="5" name="Date Placeholder 4"/>
          <p:cNvSpPr>
            <a:spLocks noGrp="1"/>
          </p:cNvSpPr>
          <p:nvPr>
            <p:ph type="dt" sz="half" idx="10"/>
          </p:nvPr>
        </p:nvSpPr>
        <p:spPr/>
        <p:txBody>
          <a:bodyPr/>
          <a:lstStyle/>
          <a:p>
            <a:pPr>
              <a:defRPr/>
            </a:pPr>
            <a:fld id="{550E8B6D-0018-4EE2-A393-066AEA0D5F89}" type="datetime2">
              <a:rPr lang="en-US" smtClean="0"/>
              <a:pPr>
                <a:defRPr/>
              </a:pPr>
              <a:t>Friday, October 26, 2018</a:t>
            </a:fld>
            <a:endParaRPr lang="en-US" dirty="0"/>
          </a:p>
        </p:txBody>
      </p:sp>
      <p:sp>
        <p:nvSpPr>
          <p:cNvPr id="6" name="Footer Placeholder 5"/>
          <p:cNvSpPr>
            <a:spLocks noGrp="1"/>
          </p:cNvSpPr>
          <p:nvPr>
            <p:ph type="ftr" sz="quarter" idx="11"/>
          </p:nvPr>
        </p:nvSpPr>
        <p:spPr/>
        <p:txBody>
          <a:bodyPr/>
          <a:lstStyle/>
          <a:p>
            <a:pPr>
              <a:defRPr/>
            </a:pPr>
            <a:r>
              <a:rPr lang="en-US"/>
              <a:t>www.NRIipress.com</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p:spPr>
        <p:txBody>
          <a:bodyPr/>
          <a:lstStyle/>
          <a:p>
            <a:r>
              <a:rPr lang="en-US" sz="3400" dirty="0">
                <a:solidFill>
                  <a:schemeClr val="accent2">
                    <a:lumMod val="50000"/>
                  </a:schemeClr>
                </a:solidFill>
              </a:rPr>
              <a:t>Estimated Revenue Worldwide</a:t>
            </a:r>
            <a:endParaRPr lang="en-US" sz="3400" dirty="0"/>
          </a:p>
        </p:txBody>
      </p:sp>
      <p:pic>
        <p:nvPicPr>
          <p:cNvPr id="5" name="Picture 4" descr="Moneyweb.jpg"/>
          <p:cNvPicPr>
            <a:picLocks noChangeAspect="1"/>
          </p:cNvPicPr>
          <p:nvPr/>
        </p:nvPicPr>
        <p:blipFill>
          <a:blip r:embed="rId2"/>
          <a:stretch>
            <a:fillRect/>
          </a:stretch>
        </p:blipFill>
        <p:spPr>
          <a:xfrm>
            <a:off x="1905000" y="2133600"/>
            <a:ext cx="5105400" cy="3509963"/>
          </a:xfrm>
          <a:prstGeom prst="rect">
            <a:avLst/>
          </a:prstGeom>
        </p:spPr>
      </p:pic>
      <p:sp>
        <p:nvSpPr>
          <p:cNvPr id="6" name="Date Placeholder 5"/>
          <p:cNvSpPr>
            <a:spLocks noGrp="1"/>
          </p:cNvSpPr>
          <p:nvPr>
            <p:ph type="dt" sz="half" idx="10"/>
          </p:nvPr>
        </p:nvSpPr>
        <p:spPr/>
        <p:txBody>
          <a:bodyPr/>
          <a:lstStyle/>
          <a:p>
            <a:pPr>
              <a:defRPr/>
            </a:pPr>
            <a:fld id="{081A7AC8-0A40-473C-8F00-AA5FDFCC3266}" type="datetime2">
              <a:rPr lang="en-US" smtClean="0"/>
              <a:pPr>
                <a:defRPr/>
              </a:pPr>
              <a:t>Friday, October 26, 2018</a:t>
            </a:fld>
            <a:endParaRPr lang="en-US" dirty="0"/>
          </a:p>
        </p:txBody>
      </p:sp>
      <p:sp>
        <p:nvSpPr>
          <p:cNvPr id="7" name="Footer Placeholder 6"/>
          <p:cNvSpPr>
            <a:spLocks noGrp="1"/>
          </p:cNvSpPr>
          <p:nvPr>
            <p:ph type="ftr" sz="quarter" idx="11"/>
          </p:nvPr>
        </p:nvSpPr>
        <p:spPr/>
        <p:txBody>
          <a:bodyPr/>
          <a:lstStyle/>
          <a:p>
            <a:pPr>
              <a:defRPr/>
            </a:pPr>
            <a:r>
              <a:rPr lang="en-US"/>
              <a:t>www.NRIipress.com</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F9800"/>
      </a:hlink>
      <a:folHlink>
        <a:srgbClr val="F45511"/>
      </a:folHlink>
    </a:clrScheme>
    <a:fontScheme name="Flow">
      <a:majorFont>
        <a:latin typeface="Calibri"/>
        <a:ea typeface=""/>
        <a:cs typeface=""/>
        <a:font script="Jpan" typeface="ＭＳ Ｐゴシック"/>
        <a:font script="Hang" typeface="HY중고딕"/>
        <a:font script="Hans" typeface="宋体"/>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仿宋_GB2312"/>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100000" t="200000" r="100000" b="4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100000" t="200000" r="100000" b="40000"/>
          </a:path>
        </a:gradFill>
      </a:fillStyleLst>
      <a:lnStyleLst>
        <a:ln w="698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00000"/>
              </a:schemeClr>
            </a:gs>
            <a:gs pos="100000">
              <a:schemeClr val="phClr">
                <a:shade val="15000"/>
                <a:satMod val="300000"/>
              </a:schemeClr>
            </a:gs>
          </a:gsLst>
          <a:path path="circle">
            <a:fillToRect l="10000" t="180000" r="10000" b="50000"/>
          </a:path>
        </a:gradFill>
        <a:blipFill>
          <a:blip xmlns:r="http://schemas.openxmlformats.org/officeDocument/2006/relationships" r:embed="rId1">
            <a:duotone>
              <a:schemeClr val="phClr">
                <a:shade val="90000"/>
                <a:satMod val="150000"/>
              </a:schemeClr>
              <a:schemeClr val="phClr">
                <a:tint val="85000"/>
                <a:satMod val="150000"/>
              </a:schemeClr>
            </a:duotone>
          </a:blip>
          <a:tile tx="0" ty="0" sx="70000" sy="70000" flip="none" algn="ctr"/>
        </a:blipFill>
      </a:bgFillStyleLst>
    </a:fmtScheme>
  </a:themeElements>
  <a:objectDefaults/>
  <a:extraClrSchemeLst/>
</a:theme>
</file>

<file path=ppt/theme/theme2.xml><?xml version="1.0" encoding="utf-8"?>
<a:theme xmlns:a="http://schemas.openxmlformats.org/drawingml/2006/main" name="Office Theme">
  <a:themeElements>
    <a:clrScheme name="Bureau ">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F9800"/>
    </a:hlink>
    <a:folHlink>
      <a:srgbClr val="F45511"/>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F9800"/>
    </a:hlink>
    <a:folHlink>
      <a:srgbClr val="F45511"/>
    </a:folHlink>
  </a:clrScheme>
</a:themeOverride>
</file>

<file path=docProps/app.xml><?xml version="1.0" encoding="utf-8"?>
<Properties xmlns="http://schemas.openxmlformats.org/officeDocument/2006/extended-properties" xmlns:vt="http://schemas.openxmlformats.org/officeDocument/2006/docPropsVTypes">
  <Template>1</Template>
  <TotalTime>746</TotalTime>
  <Words>3275</Words>
  <Application>Microsoft Office PowerPoint</Application>
  <PresentationFormat>On-screen Show (4:3)</PresentationFormat>
  <Paragraphs>477</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 Black</vt:lpstr>
      <vt:lpstr>Calibri</vt:lpstr>
      <vt:lpstr>Constantia</vt:lpstr>
      <vt:lpstr>Wingdings</vt:lpstr>
      <vt:lpstr>Wingdings 2</vt:lpstr>
      <vt:lpstr>1</vt:lpstr>
      <vt:lpstr>NRI Press.com</vt:lpstr>
      <vt:lpstr>Introduction</vt:lpstr>
      <vt:lpstr>Worldwide Expansion </vt:lpstr>
      <vt:lpstr>Each country will be linked to major city/state</vt:lpstr>
      <vt:lpstr>Multiple NRI Domains</vt:lpstr>
      <vt:lpstr> These prime domains have been added and linked with great success on NRIPress.com</vt:lpstr>
      <vt:lpstr>NRI Tube – Video Project</vt:lpstr>
      <vt:lpstr>Why video is important to NRI Targeted Internet Marketing???</vt:lpstr>
      <vt:lpstr>Estimated Revenue Worldwide</vt:lpstr>
      <vt:lpstr>Revenue from one website – NRIRestaurant.com</vt:lpstr>
      <vt:lpstr>Total Revenues in USA : 30 websites like NRIRestaurant.com, NRIInternet.com and NRIPress.com</vt:lpstr>
      <vt:lpstr>Total Revenue</vt:lpstr>
      <vt:lpstr>Company’s Shares Distribution </vt:lpstr>
      <vt:lpstr>Company’s Shares Distribution (Cont.) </vt:lpstr>
      <vt:lpstr>Operations</vt:lpstr>
      <vt:lpstr>Opportunities</vt:lpstr>
      <vt:lpstr>Opportunities </vt:lpstr>
      <vt:lpstr>Opportunities For Entrepreneurs (Continue ….)   Proposal 1 : Exclusive rights on the basis of City or State or Country </vt:lpstr>
      <vt:lpstr>Opportunities For Entrepreneurs (Continue ….)   Proposal 1 : Exclusive rights on the basis of City or State or Country </vt:lpstr>
      <vt:lpstr>Opportunities For Entrepreneurs: 1) Exclusive Rights to Run Your Own News Media Web site in your City/State/Country (Continue…):</vt:lpstr>
      <vt:lpstr>Opportunities </vt:lpstr>
      <vt:lpstr>Opportunities </vt:lpstr>
      <vt:lpstr>Opportunities </vt:lpstr>
      <vt:lpstr>Advertisement  (Reach NRIs through NRIPress)</vt:lpstr>
      <vt:lpstr>Advertisement  (Reach NRI through NRIPress)</vt:lpstr>
      <vt:lpstr>Our Advisors</vt:lpstr>
      <vt:lpstr>Our Advisors</vt:lpstr>
      <vt:lpstr>Questions ?</vt:lpstr>
      <vt:lpstr>PowerPoint Presentation</vt:lpstr>
    </vt:vector>
  </TitlesOfParts>
  <Company>MediaStreaks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NRI Press.com</dc:title>
  <dc:creator>SayedA</dc:creator>
  <cp:lastModifiedBy>Avtar Grewal</cp:lastModifiedBy>
  <cp:revision>32</cp:revision>
  <dcterms:created xsi:type="dcterms:W3CDTF">2012-08-19T07:25:11Z</dcterms:created>
  <dcterms:modified xsi:type="dcterms:W3CDTF">2018-10-26T12:51:06Z</dcterms:modified>
</cp:coreProperties>
</file>